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  <p:sldId id="263" r:id="rId9"/>
    <p:sldId id="264" r:id="rId10"/>
    <p:sldId id="265" r:id="rId11"/>
    <p:sldId id="272" r:id="rId12"/>
    <p:sldId id="273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11"/>
    <p:restoredTop sz="94678"/>
  </p:normalViewPr>
  <p:slideViewPr>
    <p:cSldViewPr snapToGrid="0" snapToObjects="1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1014F-37E6-C64E-BCC2-89EE6377C054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877D9-87A4-B649-B73F-29051BA229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7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51012" y="1073426"/>
            <a:ext cx="8676222" cy="1855304"/>
          </a:xfrm>
        </p:spPr>
        <p:txBody>
          <a:bodyPr/>
          <a:lstStyle/>
          <a:p>
            <a:r>
              <a:rPr lang="fr-FR" b="1" dirty="0"/>
              <a:t>Les Colles d’anglais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b="1" dirty="0"/>
              <a:t>PTSI</a:t>
            </a:r>
            <a:r>
              <a:rPr lang="fr-FR" sz="4000" dirty="0"/>
              <a:t> 1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513" y="4186237"/>
            <a:ext cx="21812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80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1219200"/>
            <a:ext cx="9905998" cy="1447798"/>
          </a:xfrm>
        </p:spPr>
        <p:txBody>
          <a:bodyPr>
            <a:noAutofit/>
          </a:bodyPr>
          <a:lstStyle/>
          <a:p>
            <a:r>
              <a:rPr lang="fr-FR" sz="4400" b="1" dirty="0">
                <a:effectLst/>
              </a:rPr>
              <a:t>Qu'est-ce qu'une colle ?</a:t>
            </a:r>
            <a:br>
              <a:rPr lang="fr-FR" sz="4400" b="1" dirty="0">
                <a:effectLst/>
              </a:rPr>
            </a:br>
            <a:r>
              <a:rPr lang="fr-FR" sz="4400" b="1" dirty="0">
                <a:effectLst/>
              </a:rPr>
              <a:t> </a:t>
            </a:r>
            <a:br>
              <a:rPr lang="fr-FR" sz="4400" b="1" dirty="0">
                <a:effectLst/>
              </a:rPr>
            </a:br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5314" y="1974574"/>
            <a:ext cx="9905998" cy="3975652"/>
          </a:xfrm>
        </p:spPr>
        <p:txBody>
          <a:bodyPr>
            <a:normAutofit/>
          </a:bodyPr>
          <a:lstStyle/>
          <a:p>
            <a:r>
              <a:rPr lang="fr-FR" sz="2800" b="1" cap="none" dirty="0">
                <a:effectLst/>
              </a:rPr>
              <a:t>Exercice oral noté de 20mn avec un professeur (« colleur »)</a:t>
            </a:r>
          </a:p>
          <a:p>
            <a:endParaRPr lang="fr-FR" sz="2800" b="1" cap="none" dirty="0">
              <a:effectLst/>
            </a:endParaRPr>
          </a:p>
          <a:p>
            <a:r>
              <a:rPr lang="fr-FR" sz="2800" b="1" cap="none" dirty="0">
                <a:effectLst/>
              </a:rPr>
              <a:t>une simulation des oraux d'admission en fin de CPGE</a:t>
            </a:r>
          </a:p>
          <a:p>
            <a:endParaRPr lang="fr-FR" sz="2800" b="1" cap="none" dirty="0">
              <a:effectLst/>
            </a:endParaRPr>
          </a:p>
          <a:p>
            <a:r>
              <a:rPr lang="fr-FR" sz="2800" b="1" cap="none" dirty="0">
                <a:effectLst/>
              </a:rPr>
              <a:t>15 colles d’anglais en CPGE 1 – 10 colles en CPGE 2 + colles de révision entre écrits et oraux de concours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792" y="571499"/>
            <a:ext cx="1828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4755" y="233595"/>
            <a:ext cx="9905998" cy="1338468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/>
              </a:rPr>
              <a:t>Les colles d'anglais à LA MARTIN</a:t>
            </a:r>
            <a:endParaRPr lang="fr-FR" sz="4000" b="1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778390" y="-388679"/>
            <a:ext cx="4434722" cy="8263847"/>
          </a:xfrm>
        </p:spPr>
        <p:txBody>
          <a:bodyPr>
            <a:noAutofit/>
          </a:bodyPr>
          <a:lstStyle/>
          <a:p>
            <a:r>
              <a:rPr lang="fr-FR" sz="2800" b="1" cap="none" dirty="0">
                <a:effectLst/>
              </a:rPr>
              <a:t>les colles type «Grandes Mines - Centrale» : un article de presse écrite (environ 500 mots) sur un sujet d'actualité. Préparation : 20mn.</a:t>
            </a:r>
          </a:p>
          <a:p>
            <a:r>
              <a:rPr lang="fr-FR" sz="2800" b="1" cap="none" dirty="0">
                <a:effectLst/>
              </a:rPr>
              <a:t>les colles type « CCINP // PT» : doc audio d’un texte lu par un natif de 3 à 4 minutes.       Préparation 20mn.</a:t>
            </a:r>
          </a:p>
          <a:p>
            <a:r>
              <a:rPr lang="fr-FR" sz="2800" b="1" cap="none" dirty="0">
                <a:effectLst/>
              </a:rPr>
              <a:t>Les colles type « Petites-Mines »: 15 minutes (présentation candidat / doc iconographique / </a:t>
            </a:r>
            <a:r>
              <a:rPr lang="fr-FR" sz="2800" b="1" cap="none" dirty="0" err="1">
                <a:effectLst/>
              </a:rPr>
              <a:t>role</a:t>
            </a:r>
            <a:r>
              <a:rPr lang="fr-FR" sz="2800" b="1" cap="none" dirty="0">
                <a:effectLst/>
              </a:rPr>
              <a:t> </a:t>
            </a:r>
            <a:r>
              <a:rPr lang="fr-FR" sz="2800" b="1" cap="none" dirty="0" err="1">
                <a:effectLst/>
              </a:rPr>
              <a:t>play</a:t>
            </a:r>
            <a:r>
              <a:rPr lang="fr-FR" sz="2800" b="1" cap="none" dirty="0">
                <a:effectLst/>
              </a:rPr>
              <a:t>).</a:t>
            </a:r>
          </a:p>
          <a:p>
            <a:endParaRPr lang="fr-FR" sz="2800" b="1" cap="none" dirty="0">
              <a:effectLst/>
            </a:endParaRPr>
          </a:p>
          <a:p>
            <a:pPr marL="0" indent="0">
              <a:buNone/>
            </a:pPr>
            <a:endParaRPr lang="fr-FR" sz="2800" b="1" cap="none" dirty="0">
              <a:effectLst/>
            </a:endParaRPr>
          </a:p>
          <a:p>
            <a:endParaRPr lang="fr-FR" sz="2800" b="1" cap="none" dirty="0">
              <a:effectLst/>
            </a:endParaRPr>
          </a:p>
          <a:p>
            <a:endParaRPr lang="fr-FR" sz="28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022" y="108841"/>
            <a:ext cx="1839223" cy="18392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468" y="2534534"/>
            <a:ext cx="2298775" cy="120871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33" y="4329719"/>
            <a:ext cx="1802847" cy="135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2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38468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/>
              </a:rPr>
              <a:t>Aspects pratiques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4480099" y="-1390617"/>
            <a:ext cx="3458817" cy="10136189"/>
          </a:xfrm>
        </p:spPr>
        <p:txBody>
          <a:bodyPr>
            <a:noAutofit/>
          </a:bodyPr>
          <a:lstStyle/>
          <a:p>
            <a:r>
              <a:rPr lang="fr-FR" sz="2800" b="1" cap="none" dirty="0">
                <a:effectLst/>
              </a:rPr>
              <a:t>organisation</a:t>
            </a:r>
            <a:r>
              <a:rPr lang="fr-FR" sz="2800" cap="none" dirty="0">
                <a:effectLst/>
              </a:rPr>
              <a:t> </a:t>
            </a:r>
            <a:r>
              <a:rPr lang="fr-FR" sz="2800" b="1" cap="none" dirty="0">
                <a:effectLst/>
              </a:rPr>
              <a:t>: lisez attentivement les consignes distribuées avec le cahier de colles. </a:t>
            </a:r>
          </a:p>
          <a:p>
            <a:endParaRPr lang="fr-FR" sz="2800" b="1" cap="none" dirty="0">
              <a:effectLst/>
            </a:endParaRPr>
          </a:p>
          <a:p>
            <a:r>
              <a:rPr lang="fr-FR" sz="2800" b="1" cap="none" dirty="0">
                <a:effectLst/>
              </a:rPr>
              <a:t>Info pour fin d’année - colles « CCINP» : </a:t>
            </a:r>
            <a:r>
              <a:rPr lang="fr-FR" sz="2800" b="1" u="sng" cap="none" dirty="0">
                <a:effectLst/>
              </a:rPr>
              <a:t>pensez à vous munir de votre téléphone et de vos écouteurs et téléchargez tous les audios sur vos téléphones SVP</a:t>
            </a:r>
            <a:r>
              <a:rPr lang="fr-FR" sz="2800" b="1" cap="none" dirty="0">
                <a:effectLst/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46" y="5002299"/>
            <a:ext cx="1996592" cy="147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9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38468"/>
          </a:xfrm>
        </p:spPr>
        <p:txBody>
          <a:bodyPr>
            <a:normAutofit/>
          </a:bodyPr>
          <a:lstStyle/>
          <a:p>
            <a:r>
              <a:rPr lang="fr-FR" sz="4000" b="1" dirty="0">
                <a:effectLst/>
              </a:rPr>
              <a:t>Le double OBJECTIF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4480099" y="-1390617"/>
            <a:ext cx="3458817" cy="10136189"/>
          </a:xfrm>
        </p:spPr>
        <p:txBody>
          <a:bodyPr>
            <a:noAutofit/>
          </a:bodyPr>
          <a:lstStyle/>
          <a:p>
            <a:r>
              <a:rPr lang="fr-FR" sz="2800" b="1" cap="none" dirty="0">
                <a:effectLst/>
              </a:rPr>
              <a:t>1/ améliorer les compétences linguistiques</a:t>
            </a:r>
            <a:r>
              <a:rPr lang="fr-FR" sz="2800" cap="none" dirty="0">
                <a:effectLst/>
              </a:rPr>
              <a:t>               travailler l'oral : la communication orale, la phonétique (prononciation).</a:t>
            </a:r>
          </a:p>
          <a:p>
            <a:r>
              <a:rPr lang="fr-FR" sz="2800" b="1" cap="none" dirty="0">
                <a:effectLst/>
              </a:rPr>
              <a:t>2/ développer l'esprit de synthèse</a:t>
            </a:r>
            <a:r>
              <a:rPr lang="fr-FR" sz="2800" cap="none" dirty="0">
                <a:effectLst/>
              </a:rPr>
              <a:t> (savoir résumer un article, distinguer l'essentiel de l'accessoire) et </a:t>
            </a:r>
            <a:r>
              <a:rPr lang="fr-FR" sz="2800" b="1" cap="none" dirty="0">
                <a:effectLst/>
              </a:rPr>
              <a:t>montrer des capacités de réflexion</a:t>
            </a:r>
            <a:r>
              <a:rPr lang="fr-FR" sz="2800" cap="none" dirty="0">
                <a:effectLst/>
              </a:rPr>
              <a:t>, d'esprit critique, de pensée personnelle.</a:t>
            </a:r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04006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976128" y="-631846"/>
            <a:ext cx="3869634" cy="8207830"/>
          </a:xfrm>
        </p:spPr>
        <p:txBody>
          <a:bodyPr>
            <a:noAutofit/>
          </a:bodyPr>
          <a:lstStyle/>
          <a:p>
            <a:r>
              <a:rPr lang="fr-FR" altLang="x-none" sz="2800" b="1" dirty="0"/>
              <a:t> </a:t>
            </a:r>
            <a:r>
              <a:rPr lang="fr-FR" altLang="x-none" sz="2800" b="1" cap="none" dirty="0"/>
              <a:t>pas qu’un exercice linguistique</a:t>
            </a:r>
          </a:p>
          <a:p>
            <a:r>
              <a:rPr lang="fr-FR" altLang="x-none" sz="2800" b="1" cap="none" dirty="0"/>
              <a:t> un exercice qui requiert une bonne maîtrise de la langue (compréhension, expression), et une bonne maîtrise de la méthode (capacité de synthèse et de réflexion).</a:t>
            </a:r>
          </a:p>
          <a:p>
            <a:pPr algn="ctr"/>
            <a:endParaRPr lang="fr-FR" altLang="x-none" sz="2800" b="1" cap="none" dirty="0"/>
          </a:p>
          <a:p>
            <a:r>
              <a:rPr lang="fr-FR" altLang="x-none" sz="2800" b="1" cap="none" dirty="0"/>
              <a:t>Barème = environ 10 langue /10 contenu selon les jurys</a:t>
            </a:r>
          </a:p>
          <a:p>
            <a:endParaRPr lang="fr-FR" sz="28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28" y="1537251"/>
            <a:ext cx="702767" cy="6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1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139687"/>
          </a:xfrm>
        </p:spPr>
        <p:txBody>
          <a:bodyPr>
            <a:normAutofit/>
          </a:bodyPr>
          <a:lstStyle/>
          <a:p>
            <a:r>
              <a:rPr lang="fr-FR" altLang="x-none" sz="4000" b="1" dirty="0"/>
              <a:t>Les objectifs DES 2 premières colles</a:t>
            </a:r>
            <a:endParaRPr lang="fr-FR" sz="4000" b="1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961926" y="-1608482"/>
            <a:ext cx="4485862" cy="11201400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cap="none" dirty="0"/>
              <a:t>Essayez-vous à la moitié de l’exercice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cap="none" dirty="0"/>
              <a:t>Les élèves viennent tous ensembles, passent sur le même texte et se concentrent sur le compte-rendu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cap="none" dirty="0"/>
              <a:t>Tâcher de résumer l'article, essayer de penser à des pistes de réflexion pour proposer une problématique à la fin de votre CR.</a:t>
            </a:r>
          </a:p>
          <a:p>
            <a:r>
              <a:rPr lang="fr-FR" sz="2800" cap="none" dirty="0"/>
              <a:t>Chaque élève devra parler entre 4 et 5 minutes au total.</a:t>
            </a:r>
          </a:p>
          <a:p>
            <a:r>
              <a:rPr lang="fr-FR" sz="2800" cap="none" dirty="0" err="1"/>
              <a:t>Stupid</a:t>
            </a:r>
            <a:r>
              <a:rPr lang="fr-FR" sz="2800" cap="none" dirty="0"/>
              <a:t> question: How </a:t>
            </a:r>
            <a:r>
              <a:rPr lang="fr-FR" sz="2800" cap="none" dirty="0" err="1"/>
              <a:t>many</a:t>
            </a:r>
            <a:r>
              <a:rPr lang="fr-FR" sz="2800" cap="none" dirty="0"/>
              <a:t> </a:t>
            </a:r>
            <a:r>
              <a:rPr lang="fr-FR" sz="2800" cap="none" dirty="0" err="1"/>
              <a:t>words</a:t>
            </a:r>
            <a:r>
              <a:rPr lang="fr-FR" sz="2800" cap="none" dirty="0"/>
              <a:t> can </a:t>
            </a:r>
            <a:r>
              <a:rPr lang="fr-FR" sz="2800" cap="none" dirty="0" err="1"/>
              <a:t>you</a:t>
            </a:r>
            <a:r>
              <a:rPr lang="fr-FR" sz="2800" cap="none" dirty="0"/>
              <a:t> </a:t>
            </a:r>
            <a:r>
              <a:rPr lang="fr-FR" sz="2800" cap="none" dirty="0" err="1"/>
              <a:t>say</a:t>
            </a:r>
            <a:r>
              <a:rPr lang="fr-FR" sz="2800" cap="none" dirty="0"/>
              <a:t> in a minute, on </a:t>
            </a:r>
            <a:r>
              <a:rPr lang="fr-FR" sz="2800" cap="none" dirty="0" err="1"/>
              <a:t>average</a:t>
            </a:r>
            <a:r>
              <a:rPr lang="fr-FR" sz="2800" cap="non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40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717236" y="-1623394"/>
            <a:ext cx="4611758" cy="10508976"/>
          </a:xfrm>
        </p:spPr>
        <p:txBody>
          <a:bodyPr>
            <a:noAutofit/>
          </a:bodyPr>
          <a:lstStyle/>
          <a:p>
            <a:r>
              <a:rPr lang="fr-FR" altLang="x-none" sz="2800" b="1" cap="none" dirty="0"/>
              <a:t>à partir de la 3</a:t>
            </a:r>
            <a:r>
              <a:rPr lang="fr-FR" altLang="x-none" sz="2800" b="1" cap="none" baseline="33000" dirty="0"/>
              <a:t>e</a:t>
            </a:r>
            <a:r>
              <a:rPr lang="fr-FR" altLang="x-none" sz="2800" b="1" cap="none" dirty="0"/>
              <a:t> colle</a:t>
            </a:r>
            <a:r>
              <a:rPr lang="fr-FR" altLang="x-none" sz="2800" cap="none" dirty="0"/>
              <a:t> : en vous appuyant sur les conseils des colleurs, essayez de vous fixer des objectifs raisonnablement atteignables de colle en colle.</a:t>
            </a:r>
          </a:p>
          <a:p>
            <a:r>
              <a:rPr lang="fr-FR" altLang="x-none" sz="2800" u="sng" cap="none" dirty="0"/>
              <a:t>ciblez </a:t>
            </a:r>
            <a:r>
              <a:rPr lang="fr-FR" altLang="x-none" sz="2800" b="1" u="sng" cap="none" dirty="0"/>
              <a:t>8/10mn de temps de parole</a:t>
            </a:r>
            <a:r>
              <a:rPr lang="fr-FR" altLang="x-none" sz="2800" u="sng" cap="none" dirty="0"/>
              <a:t> en autonomie</a:t>
            </a:r>
          </a:p>
          <a:p>
            <a:r>
              <a:rPr lang="fr-FR" altLang="x-none" sz="2800" cap="none" dirty="0"/>
              <a:t>NB – la colle n°3 est non notée</a:t>
            </a:r>
            <a:endParaRPr lang="fr-FR" altLang="x-none" sz="2800" u="sng" cap="none" dirty="0"/>
          </a:p>
          <a:p>
            <a:r>
              <a:rPr lang="fr-FR" altLang="x-none" sz="2800" cap="none" dirty="0"/>
              <a:t>essayez de </a:t>
            </a:r>
            <a:r>
              <a:rPr lang="fr-FR" altLang="x-none" sz="2800" b="1" cap="none" dirty="0"/>
              <a:t>construire un commentaire</a:t>
            </a:r>
            <a:r>
              <a:rPr lang="fr-FR" altLang="x-none" sz="2800" cap="none" dirty="0"/>
              <a:t> de manière méthodique.</a:t>
            </a:r>
          </a:p>
          <a:p>
            <a:r>
              <a:rPr lang="fr-FR" altLang="x-none" sz="2800" b="1" cap="none" dirty="0"/>
              <a:t>Au bout de la 7</a:t>
            </a:r>
            <a:r>
              <a:rPr lang="fr-FR" altLang="x-none" sz="2800" b="1" cap="none" baseline="33000" dirty="0"/>
              <a:t>e</a:t>
            </a:r>
            <a:r>
              <a:rPr lang="fr-FR" altLang="x-none" sz="2800" b="1" cap="none" dirty="0"/>
              <a:t> colle</a:t>
            </a:r>
            <a:r>
              <a:rPr lang="fr-FR" altLang="x-none" sz="2800" cap="none" dirty="0"/>
              <a:t> (= fin janvier),</a:t>
            </a:r>
            <a:r>
              <a:rPr lang="fr-FR" altLang="x-none" sz="2800" b="1" cap="none" dirty="0"/>
              <a:t> la méthode devrait être globalement acquise :-D</a:t>
            </a:r>
          </a:p>
          <a:p>
            <a:endParaRPr lang="fr-FR" sz="2800" b="1" cap="none" dirty="0"/>
          </a:p>
        </p:txBody>
      </p:sp>
    </p:spTree>
    <p:extLst>
      <p:ext uri="{BB962C8B-B14F-4D97-AF65-F5344CB8AC3E}">
        <p14:creationId xmlns:p14="http://schemas.microsoft.com/office/powerpoint/2010/main" val="2871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38468"/>
          </a:xfrm>
        </p:spPr>
        <p:txBody>
          <a:bodyPr>
            <a:normAutofit/>
          </a:bodyPr>
          <a:lstStyle/>
          <a:p>
            <a:r>
              <a:rPr lang="fr-FR" altLang="x-none" sz="4000" b="1" dirty="0"/>
              <a:t>Conseils pour les premières colles</a:t>
            </a:r>
            <a:endParaRPr lang="fr-FR" sz="40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675081" y="-1086627"/>
            <a:ext cx="4670473" cy="10304377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u="sng" cap="none" dirty="0"/>
              <a:t>dédramatisez l'enjeu</a:t>
            </a:r>
            <a:r>
              <a:rPr lang="fr-FR" altLang="x-none" sz="2800" b="1" cap="none" dirty="0"/>
              <a:t> !</a:t>
            </a:r>
            <a:r>
              <a:rPr lang="fr-FR" altLang="x-none" sz="2800" cap="none" dirty="0"/>
              <a:t> Il s'agit d'apprendre et de progresser.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respectez le temps imparti pour la préparation (15 minutes = s’entrainer à tendre le plus possible vers 5 minutes de lecture et 5 minutes pour résumer)</a:t>
            </a:r>
            <a:endParaRPr lang="fr-FR" altLang="x-none" sz="2800" cap="none" dirty="0"/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ne pas tout rédiger ! </a:t>
            </a:r>
            <a:r>
              <a:rPr lang="fr-FR" altLang="x-none" sz="2800" cap="none" dirty="0"/>
              <a:t>Surlignez le texte et faites des annotations sur le texte, écrire sous forme de notes.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identifiez</a:t>
            </a:r>
            <a:r>
              <a:rPr lang="fr-FR" altLang="x-none" sz="2800" cap="none" dirty="0"/>
              <a:t>, avec l'aide du colleur, ce qui va vous poser le plus de problèmes et les solutions à essayer.</a:t>
            </a:r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62841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397" y="609599"/>
            <a:ext cx="9905998" cy="1338468"/>
          </a:xfrm>
        </p:spPr>
        <p:txBody>
          <a:bodyPr>
            <a:normAutofit/>
          </a:bodyPr>
          <a:lstStyle/>
          <a:p>
            <a:r>
              <a:rPr lang="fr-FR" altLang="x-none" sz="4000" b="1" dirty="0"/>
              <a:t>Face au texte, je fais quoi ?</a:t>
            </a:r>
            <a:endParaRPr lang="fr-FR" sz="40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984291" y="-1170809"/>
            <a:ext cx="4174435" cy="10412188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repérez </a:t>
            </a:r>
            <a:r>
              <a:rPr lang="fr-FR" altLang="x-none" sz="2800" cap="none" dirty="0"/>
              <a:t>les mots clé du titre, le type d'article (opinion, information, critique, </a:t>
            </a:r>
            <a:r>
              <a:rPr lang="fr-FR" altLang="x-none" sz="2800" cap="none" dirty="0" err="1"/>
              <a:t>etc</a:t>
            </a:r>
            <a:r>
              <a:rPr lang="fr-FR" altLang="x-none" sz="2800" cap="none" dirty="0"/>
              <a:t>) ; voir si la date, la source et l'auteur sont pertinents.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cap="none" dirty="0"/>
              <a:t>à partir du </a:t>
            </a:r>
            <a:r>
              <a:rPr lang="fr-FR" altLang="x-none" sz="2800" b="1" cap="none" dirty="0"/>
              <a:t>titre</a:t>
            </a:r>
            <a:r>
              <a:rPr lang="fr-FR" altLang="x-none" sz="2800" cap="none" dirty="0"/>
              <a:t>, délimitez le « champ » de l'article (problème/phénomène abordé, zone géographique concernée, approche conceptuelle type cause ou conséquence, ou solutions, </a:t>
            </a:r>
            <a:r>
              <a:rPr lang="fr-FR" altLang="x-none" sz="2800" cap="none" dirty="0" err="1"/>
              <a:t>etc</a:t>
            </a:r>
            <a:r>
              <a:rPr lang="fr-FR" altLang="x-none" sz="2800" cap="none" dirty="0"/>
              <a:t>).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cap="none" dirty="0"/>
              <a:t>Fait/Cause/Conséquence ou Exemple/Problème/Solution?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800" cap="none" dirty="0"/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8063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013" y="114774"/>
            <a:ext cx="9905998" cy="1338468"/>
          </a:xfrm>
        </p:spPr>
        <p:txBody>
          <a:bodyPr>
            <a:normAutofit/>
          </a:bodyPr>
          <a:lstStyle/>
          <a:p>
            <a:r>
              <a:rPr lang="fr-FR" altLang="x-none" sz="4000" b="1" dirty="0"/>
              <a:t>Consignes pratiques</a:t>
            </a:r>
            <a:endParaRPr lang="fr-FR" sz="40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731436" y="-1625050"/>
            <a:ext cx="4669258" cy="10825843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Déterminez qui passe en premier pour chaque date. Il faut alterner!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Bien penser que le premier à passer aura un texte à récupérer et à préparer à l’avance.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Le 1</a:t>
            </a:r>
            <a:r>
              <a:rPr lang="fr-FR" altLang="x-none" sz="2800" b="1" cap="none" baseline="30000" dirty="0"/>
              <a:t>er</a:t>
            </a:r>
            <a:r>
              <a:rPr lang="fr-FR" altLang="x-none" sz="2800" b="1" cap="none" dirty="0"/>
              <a:t> à passer prépare avant la colle. Le 2</a:t>
            </a:r>
            <a:r>
              <a:rPr lang="fr-FR" altLang="x-none" sz="2800" b="1" cap="none" baseline="30000" dirty="0"/>
              <a:t>ème</a:t>
            </a:r>
            <a:r>
              <a:rPr lang="fr-FR" altLang="x-none" sz="2800" b="1" cap="none" dirty="0"/>
              <a:t> récupère son sujet à l’heure et le 3</a:t>
            </a:r>
            <a:r>
              <a:rPr lang="fr-FR" altLang="x-none" sz="2800" b="1" cap="none" baseline="30000" dirty="0"/>
              <a:t>ème</a:t>
            </a:r>
            <a:r>
              <a:rPr lang="fr-FR" altLang="x-none" sz="2800" b="1" cap="none" dirty="0"/>
              <a:t> a 40 minutes (que en sup!). </a:t>
            </a:r>
            <a:endParaRPr lang="fr-FR" altLang="x-none" sz="2800" b="1" u="sng" cap="none" dirty="0"/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La sonnerie marque le début des cours pas le début des colles! Il faut toujours </a:t>
            </a:r>
            <a:r>
              <a:rPr lang="fr-FR" altLang="x-none" sz="2800" b="1" u="sng" cap="none" dirty="0"/>
              <a:t>arriver le plus tôt possible en colle!</a:t>
            </a:r>
            <a:endParaRPr lang="fr-FR" altLang="x-none" sz="2800" b="1" cap="none" dirty="0"/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Venir avec </a:t>
            </a:r>
            <a:r>
              <a:rPr lang="fr-FR" altLang="x-none" sz="2800" b="1" u="sng" cap="none" dirty="0"/>
              <a:t>tout</a:t>
            </a:r>
            <a:r>
              <a:rPr lang="fr-FR" altLang="x-none" sz="2800" b="1" cap="none" dirty="0"/>
              <a:t> le cahier de colle à chaque fois (pénalité de 2pts et pas de reprise pour ceux qui l’oublient!).</a:t>
            </a:r>
          </a:p>
        </p:txBody>
      </p:sp>
    </p:spTree>
    <p:extLst>
      <p:ext uri="{BB962C8B-B14F-4D97-AF65-F5344CB8AC3E}">
        <p14:creationId xmlns:p14="http://schemas.microsoft.com/office/powerpoint/2010/main" val="69154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38468"/>
          </a:xfrm>
        </p:spPr>
        <p:txBody>
          <a:bodyPr>
            <a:normAutofit/>
          </a:bodyPr>
          <a:lstStyle/>
          <a:p>
            <a:r>
              <a:rPr lang="fr-FR" sz="4000" b="1" dirty="0"/>
              <a:t>Adresses mails colleurs</a:t>
            </a:r>
            <a:endParaRPr lang="fr-FR" sz="40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4122290" y="-1032809"/>
            <a:ext cx="4174435" cy="10136189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Seront sans doutes communiquées avec le </a:t>
            </a:r>
            <a:r>
              <a:rPr lang="fr-FR" altLang="x-none" sz="2800" b="1" cap="none" dirty="0" err="1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colloscope</a:t>
            </a:r>
            <a:endParaRPr lang="fr-FR" altLang="x-none" sz="2800" b="1" cap="none" dirty="0">
              <a:solidFill>
                <a:schemeClr val="tx1"/>
              </a:solidFill>
              <a:latin typeface="+mj-lt"/>
              <a:ea typeface="Times" charset="0"/>
              <a:cs typeface="Times" charset="0"/>
            </a:endParaRPr>
          </a:p>
          <a:p>
            <a:pPr marL="0" indent="0">
              <a:spcBef>
                <a:spcPct val="0"/>
              </a:spcBef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800" b="1" cap="none" dirty="0">
              <a:solidFill>
                <a:schemeClr val="tx1"/>
              </a:solidFill>
              <a:latin typeface="+mj-lt"/>
              <a:ea typeface="Times" charset="0"/>
              <a:cs typeface="Times" charset="0"/>
            </a:endParaRPr>
          </a:p>
          <a:p>
            <a:pPr marL="0" indent="0">
              <a:spcBef>
                <a:spcPct val="0"/>
              </a:spcBef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800" b="1" cap="none" dirty="0">
              <a:solidFill>
                <a:schemeClr val="tx1"/>
              </a:solidFill>
              <a:latin typeface="+mj-lt"/>
              <a:ea typeface="Times" charset="0"/>
              <a:cs typeface="Times" charset="0"/>
            </a:endParaRPr>
          </a:p>
          <a:p>
            <a:pPr marL="0" indent="0">
              <a:spcBef>
                <a:spcPct val="0"/>
              </a:spcBef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 (Mme </a:t>
            </a:r>
            <a:r>
              <a:rPr lang="fr-FR" altLang="x-none" sz="2800" b="1" cap="none" dirty="0" err="1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Debaecker</a:t>
            </a:r>
            <a:r>
              <a:rPr lang="fr-FR" altLang="x-none" sz="2800" b="1" cap="none" dirty="0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 s’occupe de votre classe pour le </a:t>
            </a:r>
            <a:r>
              <a:rPr lang="fr-FR" altLang="x-none" sz="2800" b="1" cap="none" dirty="0" err="1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scolles</a:t>
            </a:r>
            <a:r>
              <a:rPr lang="fr-FR" altLang="x-none" sz="2800" b="1" cap="none" dirty="0">
                <a:solidFill>
                  <a:schemeClr val="tx1"/>
                </a:solidFill>
                <a:latin typeface="+mj-lt"/>
                <a:ea typeface="Times" charset="0"/>
                <a:cs typeface="Time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31870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338468"/>
          </a:xfrm>
        </p:spPr>
        <p:txBody>
          <a:bodyPr>
            <a:normAutofit/>
          </a:bodyPr>
          <a:lstStyle/>
          <a:p>
            <a:r>
              <a:rPr lang="fr-FR" altLang="x-none" sz="4000" b="1" dirty="0"/>
              <a:t>A </a:t>
            </a:r>
            <a:r>
              <a:rPr lang="fr-FR" altLang="x-none" sz="4000" b="1" dirty="0" err="1"/>
              <a:t>concrete</a:t>
            </a:r>
            <a:r>
              <a:rPr lang="fr-FR" altLang="x-none" sz="4000" b="1" dirty="0"/>
              <a:t> </a:t>
            </a:r>
            <a:r>
              <a:rPr lang="fr-FR" altLang="x-none" sz="4000" b="1" dirty="0" err="1"/>
              <a:t>example</a:t>
            </a:r>
            <a:endParaRPr lang="fr-FR" sz="40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4249908" y="-549103"/>
            <a:ext cx="3458817" cy="10136189"/>
          </a:xfrm>
        </p:spPr>
        <p:txBody>
          <a:bodyPr>
            <a:noAutofit/>
          </a:bodyPr>
          <a:lstStyle/>
          <a:p>
            <a:r>
              <a:rPr lang="fr-FR" sz="2800" b="1" u="sng" cap="none" dirty="0">
                <a:effectLst/>
              </a:rPr>
              <a:t>Young people are </a:t>
            </a:r>
            <a:r>
              <a:rPr lang="fr-FR" sz="2800" b="1" u="sng" cap="none" dirty="0" err="1">
                <a:effectLst/>
              </a:rPr>
              <a:t>abandoning</a:t>
            </a:r>
            <a:r>
              <a:rPr lang="fr-FR" sz="2800" b="1" u="sng" cap="none" dirty="0">
                <a:effectLst/>
              </a:rPr>
              <a:t> </a:t>
            </a:r>
            <a:r>
              <a:rPr lang="fr-FR" sz="2800" b="1" u="sng" cap="none" dirty="0" err="1">
                <a:effectLst/>
              </a:rPr>
              <a:t>democracy</a:t>
            </a:r>
            <a:r>
              <a:rPr lang="fr-FR" sz="2800" b="1" u="sng" cap="none" dirty="0">
                <a:effectLst/>
              </a:rPr>
              <a:t> for </a:t>
            </a:r>
            <a:r>
              <a:rPr lang="fr-FR" sz="2800" b="1" u="sng" cap="none" dirty="0" err="1">
                <a:effectLst/>
              </a:rPr>
              <a:t>dictators</a:t>
            </a:r>
            <a:r>
              <a:rPr lang="fr-FR" sz="2800" b="1" u="sng" cap="none" dirty="0">
                <a:effectLst/>
              </a:rPr>
              <a:t>. </a:t>
            </a:r>
          </a:p>
          <a:p>
            <a:pPr algn="r"/>
            <a:r>
              <a:rPr lang="fr-FR" sz="2800" cap="none" dirty="0" err="1">
                <a:effectLst/>
              </a:rPr>
              <a:t>From</a:t>
            </a:r>
            <a:r>
              <a:rPr lang="fr-FR" sz="2800" cap="none" dirty="0">
                <a:effectLst/>
              </a:rPr>
              <a:t> The Guardian, </a:t>
            </a:r>
            <a:r>
              <a:rPr lang="fr-FR" sz="2800" cap="none" dirty="0" err="1">
                <a:effectLst/>
              </a:rPr>
              <a:t>January</a:t>
            </a:r>
            <a:r>
              <a:rPr lang="fr-FR" sz="2800" cap="none" dirty="0">
                <a:effectLst/>
              </a:rPr>
              <a:t> 14th 2025</a:t>
            </a:r>
            <a:endParaRPr lang="fr-FR" sz="2800" i="1" cap="none" dirty="0">
              <a:effectLst/>
            </a:endParaRPr>
          </a:p>
          <a:p>
            <a:pPr marL="0" indent="0" algn="ctr" fontAlgn="auto">
              <a:buNone/>
            </a:pPr>
            <a:endParaRPr lang="fr-FR" altLang="x-none" b="1" i="1" cap="none" dirty="0">
              <a:effectLst/>
            </a:endParaRPr>
          </a:p>
          <a:p>
            <a:pPr algn="ctr" fontAlgn="auto"/>
            <a:r>
              <a:rPr lang="fr-FR" altLang="x-none" b="1" i="1" cap="none" dirty="0">
                <a:effectLst/>
              </a:rPr>
              <a:t>&gt;&gt; </a:t>
            </a:r>
            <a:r>
              <a:rPr lang="fr-FR" altLang="x-none" sz="2800" cap="none" dirty="0"/>
              <a:t>focus on the key </a:t>
            </a:r>
            <a:r>
              <a:rPr lang="fr-FR" altLang="x-none" sz="2800" cap="none" dirty="0" err="1"/>
              <a:t>words</a:t>
            </a:r>
            <a:r>
              <a:rPr lang="fr-FR" altLang="x-none" sz="2800" cap="none" dirty="0"/>
              <a:t> and </a:t>
            </a:r>
            <a:r>
              <a:rPr lang="fr-FR" altLang="x-none" sz="2800" cap="none" dirty="0" err="1"/>
              <a:t>decide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what</a:t>
            </a:r>
            <a:r>
              <a:rPr lang="fr-FR" altLang="x-none" sz="2800" cap="none" dirty="0"/>
              <a:t> the topic of </a:t>
            </a:r>
            <a:r>
              <a:rPr lang="fr-FR" altLang="x-none" sz="2800" cap="none" dirty="0" err="1"/>
              <a:t>this</a:t>
            </a:r>
            <a:r>
              <a:rPr lang="fr-FR" altLang="x-none" sz="2800" cap="none" dirty="0"/>
              <a:t> article </a:t>
            </a:r>
            <a:r>
              <a:rPr lang="fr-FR" altLang="x-none" sz="2800" cap="none" dirty="0" err="1"/>
              <a:t>is</a:t>
            </a:r>
            <a:r>
              <a:rPr lang="fr-FR" altLang="x-none" sz="2800" cap="none" dirty="0"/>
              <a:t>, </a:t>
            </a:r>
            <a:r>
              <a:rPr lang="fr-FR" altLang="x-none" sz="2800" cap="none" dirty="0" err="1"/>
              <a:t>what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you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expect</a:t>
            </a:r>
            <a:r>
              <a:rPr lang="fr-FR" altLang="x-none" sz="2800" cap="none" dirty="0"/>
              <a:t> to </a:t>
            </a:r>
            <a:r>
              <a:rPr lang="fr-FR" altLang="x-none" sz="2800" cap="none" dirty="0" err="1"/>
              <a:t>read</a:t>
            </a:r>
            <a:r>
              <a:rPr lang="fr-FR" altLang="x-none" sz="2800" cap="none" dirty="0"/>
              <a:t> about, and note </a:t>
            </a:r>
            <a:r>
              <a:rPr lang="fr-FR" altLang="x-none" sz="2800" cap="none" dirty="0" err="1"/>
              <a:t>any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other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thoughts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that</a:t>
            </a:r>
            <a:r>
              <a:rPr lang="fr-FR" altLang="x-none" sz="2800" cap="none" dirty="0"/>
              <a:t> come to </a:t>
            </a:r>
            <a:r>
              <a:rPr lang="fr-FR" altLang="x-none" sz="2800" cap="none" dirty="0" err="1"/>
              <a:t>mind</a:t>
            </a:r>
            <a:r>
              <a:rPr lang="fr-FR" altLang="x-none" sz="2800" cap="none" dirty="0"/>
              <a:t>.</a:t>
            </a:r>
            <a:endParaRPr lang="fr-FR" sz="2800" b="1" i="1" cap="non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870F6D-6667-E452-E455-1E84B6EE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653" y="231914"/>
            <a:ext cx="377892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304526" y="-2128869"/>
            <a:ext cx="5582951" cy="10972802"/>
          </a:xfrm>
        </p:spPr>
        <p:txBody>
          <a:bodyPr>
            <a:noAutofit/>
          </a:bodyPr>
          <a:lstStyle/>
          <a:p>
            <a:r>
              <a:rPr lang="fr-FR" altLang="x-none" sz="2800" b="1" cap="none" dirty="0"/>
              <a:t>The </a:t>
            </a:r>
            <a:r>
              <a:rPr lang="fr-FR" altLang="x-none" sz="2800" b="1" cap="none" dirty="0" err="1"/>
              <a:t>subject</a:t>
            </a:r>
            <a:r>
              <a:rPr lang="fr-FR" altLang="x-none" sz="2800" b="1" cap="none" dirty="0"/>
              <a:t> of </a:t>
            </a:r>
            <a:r>
              <a:rPr lang="fr-FR" altLang="x-none" sz="2800" b="1" cap="none" dirty="0" err="1"/>
              <a:t>this</a:t>
            </a:r>
            <a:r>
              <a:rPr lang="fr-FR" altLang="x-none" sz="2800" b="1" cap="none" dirty="0"/>
              <a:t> article</a:t>
            </a:r>
            <a:r>
              <a:rPr lang="fr-FR" altLang="x-none" sz="2800" cap="none" dirty="0"/>
              <a:t> : social </a:t>
            </a:r>
            <a:r>
              <a:rPr lang="fr-FR" altLang="x-none" sz="2800" cap="none" dirty="0" err="1"/>
              <a:t>phenomenon</a:t>
            </a:r>
            <a:r>
              <a:rPr lang="fr-FR" altLang="x-none" sz="2800" cap="none" dirty="0"/>
              <a:t> (</a:t>
            </a:r>
            <a:r>
              <a:rPr lang="fr-FR" altLang="x-none" sz="2800" cap="none" dirty="0" err="1"/>
              <a:t>young</a:t>
            </a:r>
            <a:r>
              <a:rPr lang="fr-FR" altLang="x-none" sz="2800" cap="none" dirty="0"/>
              <a:t> people are </a:t>
            </a:r>
            <a:r>
              <a:rPr lang="fr-FR" altLang="x-none" sz="2800" cap="none" dirty="0" err="1"/>
              <a:t>disappointed</a:t>
            </a:r>
            <a:r>
              <a:rPr lang="fr-FR" altLang="x-none" sz="2800" cap="none" dirty="0"/>
              <a:t> in </a:t>
            </a:r>
            <a:r>
              <a:rPr lang="fr-FR" altLang="x-none" sz="2800" cap="none" dirty="0" err="1"/>
              <a:t>democracy</a:t>
            </a:r>
            <a:r>
              <a:rPr lang="fr-FR" altLang="x-none" sz="2800" cap="none" dirty="0"/>
              <a:t>).</a:t>
            </a:r>
          </a:p>
          <a:p>
            <a:endParaRPr lang="fr-FR" altLang="x-none" sz="2800" cap="none" dirty="0"/>
          </a:p>
          <a:p>
            <a:r>
              <a:rPr lang="fr-FR" altLang="x-none" sz="2800" b="1" cap="none" dirty="0"/>
              <a:t>The question </a:t>
            </a:r>
            <a:r>
              <a:rPr lang="fr-FR" altLang="x-none" sz="2800" b="1" cap="none" dirty="0" err="1"/>
              <a:t>raised</a:t>
            </a:r>
            <a:r>
              <a:rPr lang="fr-FR" altLang="x-none" sz="2800" b="1" cap="none" dirty="0"/>
              <a:t> / the opinion </a:t>
            </a:r>
            <a:r>
              <a:rPr lang="fr-FR" altLang="x-none" sz="2800" b="1" cap="none" dirty="0" err="1"/>
              <a:t>exposed</a:t>
            </a:r>
            <a:r>
              <a:rPr lang="fr-FR" altLang="x-none" sz="2800" cap="none" dirty="0"/>
              <a:t>: the </a:t>
            </a:r>
            <a:r>
              <a:rPr lang="fr-FR" altLang="x-none" sz="2800" cap="none" dirty="0" err="1"/>
              <a:t>reason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why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young</a:t>
            </a:r>
            <a:r>
              <a:rPr lang="fr-FR" altLang="x-none" sz="2800" cap="none" dirty="0"/>
              <a:t> people are </a:t>
            </a:r>
            <a:r>
              <a:rPr lang="fr-FR" altLang="x-none" sz="2800" cap="none" dirty="0" err="1"/>
              <a:t>turning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their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backs</a:t>
            </a:r>
            <a:r>
              <a:rPr lang="fr-FR" altLang="x-none" sz="2800" cap="none" dirty="0"/>
              <a:t> to </a:t>
            </a:r>
            <a:r>
              <a:rPr lang="fr-FR" altLang="x-none" sz="2800" cap="none" dirty="0" err="1"/>
              <a:t>democracy</a:t>
            </a:r>
            <a:endParaRPr lang="fr-FR" altLang="x-none" sz="2800" cap="none" dirty="0"/>
          </a:p>
          <a:p>
            <a:endParaRPr lang="fr-FR" altLang="x-none" sz="2800" cap="none" dirty="0"/>
          </a:p>
          <a:p>
            <a:r>
              <a:rPr lang="fr-FR" altLang="x-none" sz="2800" b="1" cap="none" dirty="0"/>
              <a:t>The </a:t>
            </a:r>
            <a:r>
              <a:rPr lang="fr-FR" altLang="x-none" sz="2800" b="1" cap="none" dirty="0" err="1"/>
              <a:t>implicit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paradox</a:t>
            </a:r>
            <a:r>
              <a:rPr lang="fr-FR" altLang="x-none" sz="2800" cap="none" dirty="0"/>
              <a:t> : </a:t>
            </a:r>
            <a:r>
              <a:rPr lang="fr-FR" altLang="x-none" sz="2800" cap="none" dirty="0" err="1"/>
              <a:t>when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you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think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young</a:t>
            </a:r>
            <a:r>
              <a:rPr lang="fr-FR" altLang="x-none" sz="2800" cap="none" dirty="0"/>
              <a:t> people, </a:t>
            </a:r>
            <a:r>
              <a:rPr lang="fr-FR" altLang="x-none" sz="2800" cap="none" dirty="0" err="1"/>
              <a:t>you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think</a:t>
            </a:r>
            <a:r>
              <a:rPr lang="fr-FR" altLang="x-none" sz="2800" cap="none" dirty="0"/>
              <a:t> of </a:t>
            </a:r>
            <a:r>
              <a:rPr lang="fr-FR" altLang="x-none" sz="2800" cap="none" dirty="0" err="1"/>
              <a:t>their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will</a:t>
            </a:r>
            <a:r>
              <a:rPr lang="fr-FR" altLang="x-none" sz="2800" cap="none" dirty="0"/>
              <a:t> to </a:t>
            </a:r>
            <a:r>
              <a:rPr lang="fr-FR" altLang="x-none" sz="2800" cap="none" dirty="0" err="1"/>
              <a:t>be</a:t>
            </a:r>
            <a:r>
              <a:rPr lang="fr-FR" altLang="x-none" sz="2800" cap="none" dirty="0"/>
              <a:t> free. Freedom </a:t>
            </a:r>
            <a:r>
              <a:rPr lang="fr-FR" altLang="x-none" sz="2800" cap="none" dirty="0" err="1"/>
              <a:t>is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commonly</a:t>
            </a:r>
            <a:r>
              <a:rPr lang="fr-FR" altLang="x-none" sz="2800" cap="none" dirty="0"/>
              <a:t> possible </a:t>
            </a:r>
            <a:r>
              <a:rPr lang="fr-FR" altLang="x-none" sz="2800" cap="none" dirty="0" err="1"/>
              <a:t>thanks</a:t>
            </a:r>
            <a:r>
              <a:rPr lang="fr-FR" altLang="x-none" sz="2800" cap="none" dirty="0"/>
              <a:t> to </a:t>
            </a:r>
            <a:r>
              <a:rPr lang="fr-FR" altLang="x-none" sz="2800" cap="none" dirty="0" err="1"/>
              <a:t>democracy</a:t>
            </a:r>
            <a:r>
              <a:rPr lang="fr-FR" altLang="x-none" sz="2800" cap="none" dirty="0"/>
              <a:t>, </a:t>
            </a:r>
            <a:r>
              <a:rPr lang="fr-FR" altLang="x-none" sz="2800" cap="none" dirty="0" err="1"/>
              <a:t>yet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democracy</a:t>
            </a:r>
            <a:r>
              <a:rPr lang="fr-FR" altLang="x-none" sz="2800" cap="none" dirty="0"/>
              <a:t> has </a:t>
            </a:r>
            <a:r>
              <a:rPr lang="fr-FR" altLang="x-none" sz="2800" cap="none" dirty="0" err="1"/>
              <a:t>fallen</a:t>
            </a:r>
            <a:r>
              <a:rPr lang="fr-FR" altLang="x-none" sz="2800" cap="none" dirty="0"/>
              <a:t> out of </a:t>
            </a:r>
            <a:r>
              <a:rPr lang="fr-FR" altLang="x-none" sz="2800" cap="none" dirty="0" err="1"/>
              <a:t>favour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with</a:t>
            </a:r>
            <a:r>
              <a:rPr lang="fr-FR" altLang="x-none" sz="2800" cap="none" dirty="0"/>
              <a:t> </a:t>
            </a:r>
            <a:r>
              <a:rPr lang="fr-FR" altLang="x-none" sz="2800" cap="none" dirty="0" err="1"/>
              <a:t>young</a:t>
            </a:r>
            <a:r>
              <a:rPr lang="fr-FR" altLang="x-none" sz="2800" cap="none" dirty="0"/>
              <a:t> people. </a:t>
            </a:r>
            <a:r>
              <a:rPr lang="fr-FR" altLang="x-none" sz="2800" cap="none" dirty="0" err="1"/>
              <a:t>Why</a:t>
            </a:r>
            <a:r>
              <a:rPr lang="fr-FR" altLang="x-none" sz="2800" cap="none" dirty="0"/>
              <a:t>?</a:t>
            </a:r>
          </a:p>
          <a:p>
            <a:endParaRPr lang="fr-FR" sz="2800" b="1" cap="none" dirty="0"/>
          </a:p>
        </p:txBody>
      </p:sp>
    </p:spTree>
    <p:extLst>
      <p:ext uri="{BB962C8B-B14F-4D97-AF65-F5344CB8AC3E}">
        <p14:creationId xmlns:p14="http://schemas.microsoft.com/office/powerpoint/2010/main" val="190264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114263" y="-2040836"/>
            <a:ext cx="5963478" cy="10972802"/>
          </a:xfrm>
        </p:spPr>
        <p:txBody>
          <a:bodyPr>
            <a:noAutofit/>
          </a:bodyPr>
          <a:lstStyle/>
          <a:p>
            <a:r>
              <a:rPr lang="fr-FR" altLang="x-none" sz="2800" b="1" i="1" cap="none" dirty="0"/>
              <a:t>Main </a:t>
            </a:r>
            <a:r>
              <a:rPr lang="fr-FR" altLang="x-none" sz="2800" b="1" i="1" cap="none" dirty="0" err="1"/>
              <a:t>idea</a:t>
            </a:r>
            <a:r>
              <a:rPr lang="fr-FR" altLang="x-none" sz="2800" cap="none" dirty="0"/>
              <a:t> : </a:t>
            </a:r>
            <a:r>
              <a:rPr lang="fr-FR" altLang="x-none" sz="2400" b="1" cap="none" dirty="0"/>
              <a:t>Young people are </a:t>
            </a:r>
            <a:r>
              <a:rPr lang="fr-FR" altLang="x-none" sz="2400" b="1" cap="none" dirty="0" err="1"/>
              <a:t>disppointed</a:t>
            </a:r>
            <a:r>
              <a:rPr lang="fr-FR" altLang="x-none" sz="2400" b="1" cap="none" dirty="0"/>
              <a:t> in </a:t>
            </a:r>
            <a:r>
              <a:rPr lang="fr-FR" altLang="x-none" sz="2400" b="1" cap="none" dirty="0" err="1"/>
              <a:t>democracy</a:t>
            </a:r>
            <a:r>
              <a:rPr lang="fr-FR" altLang="x-none" sz="2400" b="1" cap="none" dirty="0"/>
              <a:t> and are </a:t>
            </a:r>
            <a:r>
              <a:rPr lang="fr-FR" altLang="x-none" sz="2400" b="1" cap="none" dirty="0" err="1"/>
              <a:t>turning</a:t>
            </a:r>
            <a:r>
              <a:rPr lang="fr-FR" altLang="x-none" sz="2400" b="1" cap="none" dirty="0"/>
              <a:t> more </a:t>
            </a:r>
            <a:r>
              <a:rPr lang="fr-FR" altLang="x-none" sz="2400" b="1" cap="none" dirty="0" err="1"/>
              <a:t>easily</a:t>
            </a:r>
            <a:r>
              <a:rPr lang="fr-FR" altLang="x-none" sz="2400" b="1" cap="none" dirty="0"/>
              <a:t> to </a:t>
            </a:r>
            <a:r>
              <a:rPr lang="fr-FR" altLang="x-none" sz="2400" b="1" cap="none" dirty="0" err="1"/>
              <a:t>populists</a:t>
            </a:r>
            <a:r>
              <a:rPr lang="fr-FR" altLang="x-none" sz="2400" b="1" cap="none" dirty="0"/>
              <a:t> for </a:t>
            </a:r>
            <a:r>
              <a:rPr lang="fr-FR" altLang="x-none" sz="2400" b="1" cap="none" dirty="0" err="1"/>
              <a:t>economic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reasons</a:t>
            </a:r>
            <a:r>
              <a:rPr lang="fr-FR" altLang="x-none" sz="2400" b="1" cap="none" dirty="0"/>
              <a:t> but </a:t>
            </a:r>
            <a:r>
              <a:rPr lang="fr-FR" altLang="x-none" sz="2400" b="1" cap="none" dirty="0" err="1"/>
              <a:t>also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because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they</a:t>
            </a:r>
            <a:r>
              <a:rPr lang="fr-FR" altLang="x-none" sz="2400" b="1" cap="none" dirty="0"/>
              <a:t> are </a:t>
            </a:r>
            <a:r>
              <a:rPr lang="fr-FR" altLang="x-none" sz="2400" b="1" cap="none" dirty="0" err="1"/>
              <a:t>less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scared</a:t>
            </a:r>
            <a:r>
              <a:rPr lang="fr-FR" altLang="x-none" sz="2400" b="1" cap="none" dirty="0"/>
              <a:t> of </a:t>
            </a:r>
            <a:r>
              <a:rPr lang="fr-FR" altLang="x-none" sz="2400" b="1" cap="none" dirty="0" err="1"/>
              <a:t>dicators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than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their</a:t>
            </a:r>
            <a:r>
              <a:rPr lang="fr-FR" altLang="x-none" sz="2400" b="1" cap="none" dirty="0"/>
              <a:t> parents </a:t>
            </a:r>
            <a:r>
              <a:rPr lang="fr-FR" altLang="x-none" sz="2400" b="1" cap="none" dirty="0" err="1"/>
              <a:t>were</a:t>
            </a:r>
            <a:r>
              <a:rPr lang="fr-FR" altLang="x-none" sz="2400" b="1" cap="none" dirty="0"/>
              <a:t> at </a:t>
            </a:r>
            <a:r>
              <a:rPr lang="fr-FR" altLang="x-none" sz="2400" b="1" cap="none" dirty="0" err="1"/>
              <a:t>their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age</a:t>
            </a:r>
            <a:r>
              <a:rPr lang="fr-FR" altLang="x-none" sz="2400" b="1" cap="none" dirty="0"/>
              <a:t>.</a:t>
            </a:r>
            <a:endParaRPr lang="fr-FR" sz="2400" b="1" cap="none" dirty="0"/>
          </a:p>
          <a:p>
            <a:r>
              <a:rPr lang="fr-FR" altLang="x-none" sz="2800" b="1" i="1" cap="none" dirty="0"/>
              <a:t>Main points :</a:t>
            </a:r>
          </a:p>
          <a:p>
            <a:r>
              <a:rPr lang="fr-FR" sz="2800" cap="none" dirty="0"/>
              <a:t>The </a:t>
            </a:r>
            <a:r>
              <a:rPr lang="fr-FR" sz="2800" cap="none" dirty="0" err="1"/>
              <a:t>facts</a:t>
            </a:r>
            <a:r>
              <a:rPr lang="fr-FR" sz="2800" cap="none" dirty="0"/>
              <a:t> = Figures show </a:t>
            </a:r>
            <a:r>
              <a:rPr lang="fr-FR" sz="2800" cap="none" dirty="0" err="1"/>
              <a:t>that</a:t>
            </a:r>
            <a:r>
              <a:rPr lang="fr-FR" sz="2800" cap="none" dirty="0"/>
              <a:t> </a:t>
            </a:r>
            <a:r>
              <a:rPr lang="fr-FR" sz="2800" cap="none" dirty="0" err="1"/>
              <a:t>young</a:t>
            </a:r>
            <a:r>
              <a:rPr lang="fr-FR" sz="2800" cap="none" dirty="0"/>
              <a:t> people are more sensitive to the arguments of </a:t>
            </a:r>
            <a:r>
              <a:rPr lang="fr-FR" sz="2800" cap="none" dirty="0" err="1"/>
              <a:t>strong</a:t>
            </a:r>
            <a:r>
              <a:rPr lang="fr-FR" sz="2800" cap="none" dirty="0"/>
              <a:t> leaders.</a:t>
            </a:r>
          </a:p>
          <a:p>
            <a:r>
              <a:rPr lang="fr-FR" sz="2800" cap="none" dirty="0"/>
              <a:t>The </a:t>
            </a:r>
            <a:r>
              <a:rPr lang="fr-FR" sz="2800" cap="none" dirty="0" err="1"/>
              <a:t>easiest</a:t>
            </a:r>
            <a:r>
              <a:rPr lang="fr-FR" sz="2800" cap="none" dirty="0"/>
              <a:t> </a:t>
            </a:r>
            <a:r>
              <a:rPr lang="fr-FR" sz="2800" cap="none" dirty="0" err="1"/>
              <a:t>explanation</a:t>
            </a:r>
            <a:r>
              <a:rPr lang="fr-FR" sz="2800" cap="none" dirty="0"/>
              <a:t> </a:t>
            </a:r>
            <a:r>
              <a:rPr lang="fr-FR" sz="2800" cap="none" dirty="0" err="1"/>
              <a:t>is</a:t>
            </a:r>
            <a:r>
              <a:rPr lang="fr-FR" sz="2800" cap="none" dirty="0"/>
              <a:t> to </a:t>
            </a:r>
            <a:r>
              <a:rPr lang="fr-FR" sz="2800" cap="none" dirty="0" err="1"/>
              <a:t>turn</a:t>
            </a:r>
            <a:r>
              <a:rPr lang="fr-FR" sz="2800" cap="none" dirty="0"/>
              <a:t> to the </a:t>
            </a:r>
            <a:r>
              <a:rPr lang="fr-FR" sz="2800" cap="none" dirty="0" err="1"/>
              <a:t>socio-economic</a:t>
            </a:r>
            <a:r>
              <a:rPr lang="fr-FR" sz="2800" cap="none" dirty="0"/>
              <a:t> situation, of course.</a:t>
            </a:r>
          </a:p>
          <a:p>
            <a:r>
              <a:rPr lang="fr-FR" sz="2800" cap="none" dirty="0"/>
              <a:t>There are </a:t>
            </a:r>
            <a:r>
              <a:rPr lang="fr-FR" sz="2800" cap="none" dirty="0" err="1"/>
              <a:t>nonetheless</a:t>
            </a:r>
            <a:r>
              <a:rPr lang="fr-FR" sz="2800" cap="none" dirty="0"/>
              <a:t> </a:t>
            </a:r>
            <a:r>
              <a:rPr lang="fr-FR" sz="2800" cap="none" dirty="0" err="1"/>
              <a:t>other</a:t>
            </a:r>
            <a:r>
              <a:rPr lang="fr-FR" sz="2800" cap="none" dirty="0"/>
              <a:t> </a:t>
            </a:r>
            <a:r>
              <a:rPr lang="fr-FR" sz="2800" cap="none" dirty="0" err="1"/>
              <a:t>less</a:t>
            </a:r>
            <a:r>
              <a:rPr lang="fr-FR" sz="2800" cap="none" dirty="0"/>
              <a:t> </a:t>
            </a:r>
            <a:r>
              <a:rPr lang="fr-FR" sz="2800" cap="none" dirty="0" err="1"/>
              <a:t>obvious</a:t>
            </a:r>
            <a:r>
              <a:rPr lang="fr-FR" sz="2800" cap="none" dirty="0"/>
              <a:t> </a:t>
            </a:r>
            <a:r>
              <a:rPr lang="fr-FR" sz="2800" cap="none" dirty="0" err="1"/>
              <a:t>reasons</a:t>
            </a:r>
            <a:r>
              <a:rPr lang="fr-FR" sz="2800" cap="none" dirty="0"/>
              <a:t> </a:t>
            </a:r>
            <a:r>
              <a:rPr lang="fr-FR" sz="2800" cap="none" dirty="0" err="1"/>
              <a:t>why</a:t>
            </a:r>
            <a:r>
              <a:rPr lang="fr-FR" sz="2800" cap="none" dirty="0"/>
              <a:t> </a:t>
            </a:r>
            <a:r>
              <a:rPr lang="fr-FR" sz="2800" cap="none" dirty="0" err="1"/>
              <a:t>young</a:t>
            </a:r>
            <a:r>
              <a:rPr lang="fr-FR" sz="2800" cap="none" dirty="0"/>
              <a:t> people are </a:t>
            </a:r>
            <a:r>
              <a:rPr lang="fr-FR" sz="2800" cap="none" dirty="0" err="1"/>
              <a:t>less</a:t>
            </a:r>
            <a:r>
              <a:rPr lang="fr-FR" sz="2800" cap="none" dirty="0"/>
              <a:t> </a:t>
            </a:r>
            <a:r>
              <a:rPr lang="fr-FR" sz="2800" cap="none" dirty="0" err="1"/>
              <a:t>afraid</a:t>
            </a:r>
            <a:r>
              <a:rPr lang="fr-FR" sz="2800" cap="none" dirty="0"/>
              <a:t> of </a:t>
            </a:r>
            <a:r>
              <a:rPr lang="fr-FR" sz="2800" cap="none" dirty="0" err="1"/>
              <a:t>potential</a:t>
            </a:r>
            <a:r>
              <a:rPr lang="fr-FR" sz="2800" cap="none" dirty="0"/>
              <a:t> </a:t>
            </a:r>
            <a:r>
              <a:rPr lang="fr-FR" sz="2800" cap="none" dirty="0" err="1"/>
              <a:t>dictators</a:t>
            </a:r>
            <a:r>
              <a:rPr lang="fr-FR" sz="2800" cap="none" dirty="0"/>
              <a:t>, </a:t>
            </a:r>
            <a:r>
              <a:rPr lang="fr-FR" sz="2800" cap="none" dirty="0" err="1"/>
              <a:t>given</a:t>
            </a:r>
            <a:r>
              <a:rPr lang="fr-FR" sz="2800" cap="none" dirty="0"/>
              <a:t> the </a:t>
            </a:r>
            <a:r>
              <a:rPr lang="fr-FR" sz="2800" cap="none" dirty="0" err="1"/>
              <a:t>dwindling</a:t>
            </a:r>
            <a:r>
              <a:rPr lang="fr-FR" sz="2800" cap="none" dirty="0"/>
              <a:t> memory </a:t>
            </a:r>
            <a:r>
              <a:rPr lang="fr-FR" sz="2800" cap="none" dirty="0" err="1"/>
              <a:t>young</a:t>
            </a:r>
            <a:r>
              <a:rPr lang="fr-FR" sz="2800" cap="none" dirty="0"/>
              <a:t> people have of </a:t>
            </a:r>
            <a:r>
              <a:rPr lang="fr-FR" sz="2800" cap="none" dirty="0" err="1"/>
              <a:t>what</a:t>
            </a:r>
            <a:r>
              <a:rPr lang="fr-FR" sz="2800" cap="none" dirty="0"/>
              <a:t> </a:t>
            </a:r>
            <a:r>
              <a:rPr lang="fr-FR" sz="2800" cap="none" dirty="0" err="1"/>
              <a:t>happened</a:t>
            </a:r>
            <a:r>
              <a:rPr lang="fr-FR" sz="2800" cap="none" dirty="0"/>
              <a:t> in the </a:t>
            </a:r>
            <a:r>
              <a:rPr lang="fr-FR" sz="2800" cap="none" dirty="0" err="1"/>
              <a:t>past</a:t>
            </a:r>
            <a:r>
              <a:rPr lang="fr-FR" sz="2800" cap="none" dirty="0"/>
              <a:t> </a:t>
            </a:r>
            <a:r>
              <a:rPr lang="fr-FR" sz="2800" cap="none" dirty="0" err="1"/>
              <a:t>with</a:t>
            </a:r>
            <a:r>
              <a:rPr lang="fr-FR" sz="2800" cap="none" dirty="0"/>
              <a:t> </a:t>
            </a:r>
            <a:r>
              <a:rPr lang="fr-FR" sz="2800" cap="none" dirty="0" err="1"/>
              <a:t>dictators</a:t>
            </a:r>
            <a:r>
              <a:rPr lang="fr-FR" sz="2800" cap="none" dirty="0"/>
              <a:t> the likes of Mussolini or Hitler.</a:t>
            </a:r>
          </a:p>
          <a:p>
            <a:endParaRPr lang="fr-FR" sz="2800" cap="none" dirty="0"/>
          </a:p>
          <a:p>
            <a:pPr marL="0" indent="0">
              <a:buNone/>
            </a:pPr>
            <a:endParaRPr lang="fr-FR" sz="2800" cap="none" dirty="0"/>
          </a:p>
        </p:txBody>
      </p:sp>
    </p:spTree>
    <p:extLst>
      <p:ext uri="{BB962C8B-B14F-4D97-AF65-F5344CB8AC3E}">
        <p14:creationId xmlns:p14="http://schemas.microsoft.com/office/powerpoint/2010/main" val="1392643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405" y="371061"/>
            <a:ext cx="9905998" cy="1033669"/>
          </a:xfrm>
        </p:spPr>
        <p:txBody>
          <a:bodyPr>
            <a:normAutofit/>
          </a:bodyPr>
          <a:lstStyle/>
          <a:p>
            <a:r>
              <a:rPr lang="fr-FR" altLang="x-none" sz="3600" b="1" dirty="0"/>
              <a:t>Comment passer au commentaire ?</a:t>
            </a:r>
            <a:endParaRPr lang="fr-FR" sz="36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589751" y="-1158706"/>
            <a:ext cx="4982820" cy="10136189"/>
          </a:xfrm>
        </p:spPr>
        <p:txBody>
          <a:bodyPr>
            <a:noAutofit/>
          </a:bodyPr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i="1" dirty="0"/>
              <a:t> </a:t>
            </a:r>
            <a:r>
              <a:rPr lang="fr-FR" altLang="x-none" sz="2400" b="1" cap="none" dirty="0"/>
              <a:t>analyser ses réactions personnelles – est-ce surprenant ? Paradoxal ? ou au contraire logique ? Pourquoi ?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penser contre soi – que dirait quelqu'un qui ne serait pas d'accord ? Arguments ? Exemples ?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réfléchir à ce qu'il y a derrière le problème : est-ce un épiphénomène ? qui cache un problème plus fondamental ?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comparer avec d'autres sujets/lieux/opinions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est-ce qu'il y a un contexte à expliciter ? D'autres arguments ou contre-exemples à donner ?</a:t>
            </a:r>
          </a:p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Y-a-t-il dans le texte des affirmations surprenantes ou qui suscitent des interrogations ? </a:t>
            </a:r>
          </a:p>
          <a:p>
            <a:pPr algn="ctr" fontAlgn="auto"/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1140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405" y="371061"/>
            <a:ext cx="9905998" cy="1033669"/>
          </a:xfrm>
        </p:spPr>
        <p:txBody>
          <a:bodyPr>
            <a:normAutofit/>
          </a:bodyPr>
          <a:lstStyle/>
          <a:p>
            <a:r>
              <a:rPr lang="fr-FR" altLang="x-none" sz="3600" b="1" dirty="0"/>
              <a:t>Leads for the </a:t>
            </a:r>
            <a:r>
              <a:rPr lang="fr-FR" altLang="x-none" sz="3600" b="1" dirty="0" err="1"/>
              <a:t>commentary</a:t>
            </a:r>
            <a:endParaRPr lang="fr-FR" sz="36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439562" y="-1308895"/>
            <a:ext cx="5283199" cy="10136189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Are </a:t>
            </a:r>
            <a:r>
              <a:rPr lang="fr-FR" altLang="x-none" sz="2800" b="1" cap="none" dirty="0" err="1"/>
              <a:t>you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surprised</a:t>
            </a:r>
            <a:r>
              <a:rPr lang="fr-FR" altLang="x-none" sz="2800" b="1" cap="none" dirty="0"/>
              <a:t> by the </a:t>
            </a:r>
            <a:r>
              <a:rPr lang="fr-FR" altLang="x-none" sz="2800" b="1" cap="none" dirty="0" err="1"/>
              <a:t>explanations</a:t>
            </a:r>
            <a:r>
              <a:rPr lang="fr-FR" altLang="x-none" sz="2800" b="1" cap="none" dirty="0"/>
              <a:t> put </a:t>
            </a:r>
            <a:r>
              <a:rPr lang="fr-FR" altLang="x-none" sz="2800" b="1" cap="none" dirty="0" err="1"/>
              <a:t>forward</a:t>
            </a:r>
            <a:r>
              <a:rPr lang="fr-FR" altLang="x-none" sz="2800" b="1" cap="none" dirty="0"/>
              <a:t> in </a:t>
            </a:r>
            <a:r>
              <a:rPr lang="fr-FR" altLang="x-none" sz="2800" b="1" cap="none" dirty="0" err="1"/>
              <a:t>this</a:t>
            </a:r>
            <a:r>
              <a:rPr lang="fr-FR" altLang="x-none" sz="2800" b="1" cap="none" dirty="0"/>
              <a:t> article ? Can </a:t>
            </a:r>
            <a:r>
              <a:rPr lang="fr-FR" altLang="x-none" sz="2800" b="1" cap="none" dirty="0" err="1"/>
              <a:t>you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think</a:t>
            </a:r>
            <a:r>
              <a:rPr lang="fr-FR" altLang="x-none" sz="2800" b="1" cap="none" dirty="0"/>
              <a:t> of </a:t>
            </a:r>
            <a:r>
              <a:rPr lang="fr-FR" altLang="x-none" sz="2800" b="1" cap="none" dirty="0" err="1"/>
              <a:t>any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others</a:t>
            </a:r>
            <a:r>
              <a:rPr lang="fr-FR" altLang="x-none" sz="2800" b="1" cap="none" dirty="0"/>
              <a:t> ?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 err="1"/>
              <a:t>Think</a:t>
            </a:r>
            <a:r>
              <a:rPr lang="fr-FR" altLang="x-none" sz="2800" b="1" cap="none" dirty="0"/>
              <a:t> of possible </a:t>
            </a:r>
            <a:r>
              <a:rPr lang="fr-FR" altLang="x-none" sz="2800" b="1" cap="none" dirty="0" err="1"/>
              <a:t>comparisons</a:t>
            </a:r>
            <a:r>
              <a:rPr lang="fr-FR" altLang="x-none" sz="2800" b="1" cap="none" dirty="0"/>
              <a:t>, </a:t>
            </a:r>
            <a:r>
              <a:rPr lang="fr-FR" altLang="x-none" sz="2800" b="1" cap="none" dirty="0" err="1"/>
              <a:t>with</a:t>
            </a:r>
            <a:r>
              <a:rPr lang="fr-FR" altLang="x-none" sz="2800" b="1" cap="none" dirty="0"/>
              <a:t> France for </a:t>
            </a:r>
            <a:r>
              <a:rPr lang="fr-FR" altLang="x-none" sz="2800" b="1" cap="none" dirty="0" err="1"/>
              <a:t>example</a:t>
            </a:r>
            <a:r>
              <a:rPr lang="fr-FR" altLang="x-none" sz="2800" b="1" cap="none" dirty="0"/>
              <a:t> : the article </a:t>
            </a:r>
            <a:r>
              <a:rPr lang="fr-FR" altLang="x-none" sz="2800" b="1" cap="none" dirty="0" err="1"/>
              <a:t>insisits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this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is</a:t>
            </a:r>
            <a:r>
              <a:rPr lang="fr-FR" altLang="x-none" sz="2800" b="1" cap="none" dirty="0"/>
              <a:t> a global </a:t>
            </a:r>
            <a:r>
              <a:rPr lang="fr-FR" altLang="x-none" sz="2800" b="1" cap="none" dirty="0" err="1"/>
              <a:t>problem</a:t>
            </a:r>
            <a:r>
              <a:rPr lang="fr-FR" altLang="x-none" sz="2800" b="1" cap="none" dirty="0"/>
              <a:t>. Is </a:t>
            </a:r>
            <a:r>
              <a:rPr lang="fr-FR" altLang="x-none" sz="2800" b="1" cap="none" dirty="0" err="1"/>
              <a:t>it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true</a:t>
            </a:r>
            <a:r>
              <a:rPr lang="fr-FR" altLang="x-none" sz="2800" b="1" cap="none" dirty="0"/>
              <a:t> in France </a:t>
            </a:r>
            <a:r>
              <a:rPr lang="fr-FR" altLang="x-none" sz="2800" b="1" cap="none" dirty="0" err="1"/>
              <a:t>too</a:t>
            </a:r>
            <a:r>
              <a:rPr lang="fr-FR" altLang="x-none" sz="2800" b="1" cap="none" dirty="0"/>
              <a:t>? </a:t>
            </a:r>
            <a:r>
              <a:rPr lang="fr-FR" altLang="x-none" sz="2800" b="1" cap="none" dirty="0" err="1"/>
              <a:t>Elsewhere</a:t>
            </a:r>
            <a:r>
              <a:rPr lang="fr-FR" altLang="x-none" sz="2800" b="1" cap="none" dirty="0"/>
              <a:t>? Do </a:t>
            </a:r>
            <a:r>
              <a:rPr lang="fr-FR" altLang="x-none" sz="2800" b="1" cap="none" dirty="0" err="1"/>
              <a:t>you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think</a:t>
            </a:r>
            <a:r>
              <a:rPr lang="fr-FR" altLang="x-none" sz="2800" b="1" cap="none" dirty="0"/>
              <a:t> the </a:t>
            </a:r>
            <a:r>
              <a:rPr lang="fr-FR" altLang="x-none" sz="2800" b="1" cap="none" dirty="0" err="1"/>
              <a:t>rise</a:t>
            </a:r>
            <a:r>
              <a:rPr lang="fr-FR" altLang="x-none" sz="2800" b="1" cap="none" dirty="0"/>
              <a:t> of </a:t>
            </a:r>
            <a:r>
              <a:rPr lang="fr-FR" altLang="x-none" sz="2800" b="1" cap="none" dirty="0" err="1"/>
              <a:t>extremes</a:t>
            </a:r>
            <a:r>
              <a:rPr lang="fr-FR" altLang="x-none" sz="2800" b="1" cap="none" dirty="0"/>
              <a:t> in </a:t>
            </a:r>
            <a:r>
              <a:rPr lang="fr-FR" altLang="x-none" sz="2800" b="1" cap="none" dirty="0" err="1"/>
              <a:t>politics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might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be</a:t>
            </a:r>
            <a:r>
              <a:rPr lang="fr-FR" altLang="x-none" sz="2800" b="1" cap="none" dirty="0"/>
              <a:t> due to the </a:t>
            </a:r>
            <a:r>
              <a:rPr lang="fr-FR" altLang="x-none" sz="2800" b="1" cap="none" dirty="0" err="1"/>
              <a:t>same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reasons</a:t>
            </a:r>
            <a:r>
              <a:rPr lang="fr-FR" altLang="x-none" sz="2800" b="1" cap="none" dirty="0"/>
              <a:t> as </a:t>
            </a:r>
            <a:r>
              <a:rPr lang="fr-FR" altLang="x-none" sz="2800" b="1" cap="none" dirty="0" err="1"/>
              <a:t>those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mentioned</a:t>
            </a:r>
            <a:r>
              <a:rPr lang="fr-FR" altLang="x-none" sz="2800" b="1" cap="none" dirty="0"/>
              <a:t> in the article ?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Why are </a:t>
            </a:r>
            <a:r>
              <a:rPr lang="fr-FR" altLang="x-none" sz="2800" b="1" cap="none" dirty="0" err="1"/>
              <a:t>some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Britons</a:t>
            </a:r>
            <a:r>
              <a:rPr lang="fr-FR" altLang="x-none" sz="2800" b="1" cap="none" dirty="0"/>
              <a:t> </a:t>
            </a:r>
            <a:r>
              <a:rPr lang="fr-FR" altLang="x-none" sz="2800" b="1" cap="none" dirty="0" err="1"/>
              <a:t>listening</a:t>
            </a:r>
            <a:r>
              <a:rPr lang="fr-FR" altLang="x-none" sz="2800" b="1" cap="none" dirty="0"/>
              <a:t> to Nigel Farage? </a:t>
            </a:r>
            <a:r>
              <a:rPr lang="fr-FR" altLang="x-none" sz="2800" b="1" cap="none" dirty="0" err="1"/>
              <a:t>What</a:t>
            </a:r>
            <a:r>
              <a:rPr lang="fr-FR" altLang="x-none" sz="2800" b="1" cap="none" dirty="0"/>
              <a:t> has </a:t>
            </a:r>
            <a:r>
              <a:rPr lang="fr-FR" altLang="x-none" sz="2800" b="1" cap="none" dirty="0" err="1"/>
              <a:t>changed</a:t>
            </a:r>
            <a:r>
              <a:rPr lang="fr-FR" altLang="x-none" sz="2800" b="1" cap="none" dirty="0"/>
              <a:t> in </a:t>
            </a:r>
            <a:r>
              <a:rPr lang="fr-FR" altLang="x-none" sz="2800" b="1" cap="none" dirty="0" err="1"/>
              <a:t>their</a:t>
            </a:r>
            <a:r>
              <a:rPr lang="fr-FR" altLang="x-none" sz="2800" b="1" cap="none" dirty="0"/>
              <a:t> lifestyles?</a:t>
            </a:r>
          </a:p>
          <a:p>
            <a:pPr marL="0" indent="0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800" b="1" cap="none" dirty="0"/>
              <a:t>How </a:t>
            </a:r>
            <a:r>
              <a:rPr lang="fr-FR" altLang="x-none" sz="2800" b="1" cap="none" dirty="0" err="1"/>
              <a:t>much</a:t>
            </a:r>
            <a:r>
              <a:rPr lang="fr-FR" altLang="x-none" sz="2800" b="1" cap="none" dirty="0"/>
              <a:t> do </a:t>
            </a:r>
            <a:r>
              <a:rPr lang="fr-FR" altLang="x-none" sz="2800" b="1" cap="none" dirty="0" err="1"/>
              <a:t>populist</a:t>
            </a:r>
            <a:r>
              <a:rPr lang="fr-FR" altLang="x-none" sz="2800" b="1" cap="none" dirty="0"/>
              <a:t> arguments fit </a:t>
            </a:r>
            <a:r>
              <a:rPr lang="fr-FR" altLang="x-none" sz="2800" b="1" cap="none" dirty="0" err="1"/>
              <a:t>into</a:t>
            </a:r>
            <a:r>
              <a:rPr lang="fr-FR" altLang="x-none" sz="2800" b="1" cap="none" dirty="0"/>
              <a:t> the English-</a:t>
            </a:r>
            <a:r>
              <a:rPr lang="fr-FR" altLang="x-none" sz="2800" b="1" cap="none" dirty="0" err="1"/>
              <a:t>speaking</a:t>
            </a:r>
            <a:r>
              <a:rPr lang="fr-FR" altLang="x-none" sz="2800" b="1" cap="none" dirty="0"/>
              <a:t> lifestyle in 2026? Is </a:t>
            </a:r>
            <a:r>
              <a:rPr lang="fr-FR" altLang="x-none" sz="2800" b="1" cap="none" dirty="0" err="1"/>
              <a:t>it</a:t>
            </a:r>
            <a:r>
              <a:rPr lang="fr-FR" altLang="x-none" sz="2800" b="1" cap="none" dirty="0"/>
              <a:t> a </a:t>
            </a:r>
            <a:r>
              <a:rPr lang="fr-FR" altLang="x-none" sz="2800" b="1" cap="none" dirty="0" err="1"/>
              <a:t>shame</a:t>
            </a:r>
            <a:r>
              <a:rPr lang="fr-FR" altLang="x-none" sz="2800" b="1" cap="non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115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405" y="371061"/>
            <a:ext cx="9905998" cy="1033669"/>
          </a:xfrm>
        </p:spPr>
        <p:txBody>
          <a:bodyPr>
            <a:normAutofit/>
          </a:bodyPr>
          <a:lstStyle/>
          <a:p>
            <a:r>
              <a:rPr lang="fr-FR" altLang="x-none" sz="3600" b="1" dirty="0" err="1"/>
              <a:t>Example</a:t>
            </a:r>
            <a:r>
              <a:rPr lang="fr-FR" altLang="x-none" sz="3600" b="1" dirty="0"/>
              <a:t> of a </a:t>
            </a:r>
            <a:r>
              <a:rPr lang="fr-FR" altLang="x-none" sz="3600" b="1" dirty="0" err="1"/>
              <a:t>commentary</a:t>
            </a:r>
            <a:endParaRPr lang="fr-FR" sz="3600" b="1" dirty="0">
              <a:effectLst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095004" y="-2174147"/>
            <a:ext cx="5892800" cy="11612692"/>
          </a:xfrm>
        </p:spPr>
        <p:txBody>
          <a:bodyPr>
            <a:noAutofit/>
          </a:bodyPr>
          <a:lstStyle/>
          <a:p>
            <a:pPr marL="0" indent="0" algn="just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fr-FR" altLang="x-none" sz="2400" b="1" dirty="0"/>
          </a:p>
          <a:p>
            <a:pPr marL="0" indent="0" algn="just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 err="1"/>
              <a:t>Populism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on the </a:t>
            </a:r>
            <a:r>
              <a:rPr lang="fr-FR" altLang="x-none" sz="2400" b="1" cap="none" dirty="0" err="1"/>
              <a:t>rise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across</a:t>
            </a:r>
            <a:r>
              <a:rPr lang="fr-FR" altLang="x-none" sz="2400" b="1" cap="none" dirty="0"/>
              <a:t> the </a:t>
            </a:r>
            <a:r>
              <a:rPr lang="fr-FR" altLang="x-none" sz="2400" b="1" cap="none" dirty="0" err="1"/>
              <a:t>wealthy</a:t>
            </a:r>
            <a:r>
              <a:rPr lang="fr-FR" altLang="x-none" sz="2400" b="1" cap="none" dirty="0"/>
              <a:t> countries </a:t>
            </a:r>
            <a:r>
              <a:rPr lang="fr-FR" altLang="x-none" sz="2400" b="1" cap="none" dirty="0" err="1"/>
              <a:t>with</a:t>
            </a:r>
            <a:r>
              <a:rPr lang="fr-FR" altLang="x-none" sz="2400" b="1" cap="none" dirty="0"/>
              <a:t> leaders like Trump, Georgia Meloni, Xavier Milei, to </a:t>
            </a:r>
            <a:r>
              <a:rPr lang="fr-FR" altLang="x-none" sz="2400" b="1" cap="none" dirty="0" err="1"/>
              <a:t>name</a:t>
            </a:r>
            <a:r>
              <a:rPr lang="fr-FR" altLang="x-none" sz="2400" b="1" cap="none" dirty="0"/>
              <a:t> a few </a:t>
            </a:r>
            <a:r>
              <a:rPr lang="fr-FR" altLang="x-none" sz="2400" b="1" cap="none" dirty="0" err="1"/>
              <a:t>having</a:t>
            </a:r>
            <a:r>
              <a:rPr lang="fr-FR" altLang="x-none" sz="2400" b="1" cap="none" dirty="0"/>
              <a:t> been </a:t>
            </a:r>
            <a:r>
              <a:rPr lang="fr-FR" altLang="x-none" sz="2400" b="1" cap="none" dirty="0" err="1"/>
              <a:t>elected</a:t>
            </a:r>
            <a:r>
              <a:rPr lang="fr-FR" altLang="x-none" sz="2400" b="1" cap="none" dirty="0"/>
              <a:t> in </a:t>
            </a:r>
            <a:r>
              <a:rPr lang="fr-FR" altLang="x-none" sz="2400" b="1" cap="none" dirty="0" err="1"/>
              <a:t>clear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victories</a:t>
            </a:r>
            <a:r>
              <a:rPr lang="fr-FR" altLang="x-none" sz="2400" b="1" cap="none" dirty="0"/>
              <a:t>. Ex: Trump </a:t>
            </a:r>
            <a:r>
              <a:rPr lang="fr-FR" altLang="x-none" sz="2400" b="1" cap="none" dirty="0" err="1"/>
              <a:t>did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win</a:t>
            </a:r>
            <a:r>
              <a:rPr lang="fr-FR" altLang="x-none" sz="2400" b="1" cap="none" dirty="0"/>
              <a:t> a </a:t>
            </a:r>
            <a:r>
              <a:rPr lang="fr-FR" altLang="x-none" sz="2400" b="1" cap="none" dirty="0" err="1"/>
              <a:t>landslide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victory</a:t>
            </a:r>
            <a:r>
              <a:rPr lang="fr-FR" altLang="x-none" sz="2400" b="1" cap="none" dirty="0"/>
              <a:t> in 2024 </a:t>
            </a:r>
            <a:r>
              <a:rPr lang="fr-FR" altLang="x-none" sz="2400" b="1" cap="none" dirty="0" err="1"/>
              <a:t>against</a:t>
            </a:r>
            <a:r>
              <a:rPr lang="fr-FR" altLang="x-none" sz="2400" b="1" cap="none" dirty="0"/>
              <a:t> Kamala Harris, </a:t>
            </a:r>
            <a:r>
              <a:rPr lang="fr-FR" altLang="x-none" sz="2400" b="1" cap="none" dirty="0" err="1"/>
              <a:t>allegedly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thanks</a:t>
            </a:r>
            <a:r>
              <a:rPr lang="fr-FR" altLang="x-none" sz="2400" b="1" cap="none" dirty="0"/>
              <a:t> to the Latino vote, </a:t>
            </a:r>
            <a:r>
              <a:rPr lang="fr-FR" altLang="x-none" sz="2400" b="1" cap="none" dirty="0" err="1"/>
              <a:t>especially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amongst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young</a:t>
            </a:r>
            <a:r>
              <a:rPr lang="fr-FR" altLang="x-none" sz="2400" b="1" cap="none" dirty="0"/>
              <a:t> men of Latin-American  </a:t>
            </a:r>
            <a:r>
              <a:rPr lang="fr-FR" altLang="x-none" sz="2400" b="1" cap="none" dirty="0" err="1"/>
              <a:t>descent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who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swithed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their</a:t>
            </a:r>
            <a:r>
              <a:rPr lang="fr-FR" altLang="x-none" sz="2400" b="1" cap="none" dirty="0"/>
              <a:t> votes to the Republican candidate.</a:t>
            </a:r>
          </a:p>
          <a:p>
            <a:pPr marL="0" indent="0" algn="just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Is </a:t>
            </a:r>
            <a:r>
              <a:rPr lang="fr-FR" altLang="x-none" sz="2400" b="1" cap="none" dirty="0" err="1"/>
              <a:t>this</a:t>
            </a:r>
            <a:r>
              <a:rPr lang="fr-FR" altLang="x-none" sz="2400" b="1" cap="none" dirty="0"/>
              <a:t> the case </a:t>
            </a:r>
            <a:r>
              <a:rPr lang="fr-FR" altLang="x-none" sz="2400" b="1" cap="none" dirty="0" err="1"/>
              <a:t>everywhere</a:t>
            </a:r>
            <a:r>
              <a:rPr lang="fr-FR" altLang="x-none" sz="2400" b="1" cap="none" dirty="0"/>
              <a:t>? The </a:t>
            </a:r>
            <a:r>
              <a:rPr lang="fr-FR" altLang="x-none" sz="2400" b="1" cap="none" dirty="0" err="1"/>
              <a:t>years</a:t>
            </a:r>
            <a:r>
              <a:rPr lang="fr-FR" altLang="x-none" sz="2400" b="1" cap="none" dirty="0"/>
              <a:t> 2026-2027 </a:t>
            </a:r>
            <a:r>
              <a:rPr lang="fr-FR" altLang="x-none" sz="2400" b="1" cap="none" dirty="0" err="1"/>
              <a:t>will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be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election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years</a:t>
            </a:r>
            <a:r>
              <a:rPr lang="fr-FR" altLang="x-none" sz="2400" b="1" cap="none" dirty="0"/>
              <a:t> in </a:t>
            </a:r>
            <a:r>
              <a:rPr lang="fr-FR" altLang="x-none" sz="2400" b="1" cap="none" dirty="0" err="1"/>
              <a:t>different</a:t>
            </a:r>
            <a:r>
              <a:rPr lang="fr-FR" altLang="x-none" sz="2400" b="1" cap="none" dirty="0"/>
              <a:t> countries (France and the US for instance), and the </a:t>
            </a:r>
            <a:r>
              <a:rPr lang="fr-FR" altLang="x-none" sz="2400" b="1" cap="none" dirty="0" err="1"/>
              <a:t>general</a:t>
            </a:r>
            <a:r>
              <a:rPr lang="fr-FR" altLang="x-none" sz="2400" b="1" cap="none" dirty="0"/>
              <a:t> public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bracing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itself</a:t>
            </a:r>
            <a:r>
              <a:rPr lang="fr-FR" altLang="x-none" sz="2400" b="1" cap="none" dirty="0"/>
              <a:t> for the </a:t>
            </a:r>
            <a:r>
              <a:rPr lang="fr-FR" altLang="x-none" sz="2400" b="1" cap="none" dirty="0" err="1"/>
              <a:t>outcomes</a:t>
            </a:r>
            <a:r>
              <a:rPr lang="fr-FR" altLang="x-none" sz="2400" b="1" cap="none" dirty="0"/>
              <a:t> of </a:t>
            </a:r>
            <a:r>
              <a:rPr lang="fr-FR" altLang="x-none" sz="2400" b="1" cap="none" dirty="0" err="1"/>
              <a:t>these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elections</a:t>
            </a:r>
            <a:r>
              <a:rPr lang="fr-FR" altLang="x-none" sz="2400" b="1" cap="none" dirty="0"/>
              <a:t>. The UK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also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witnessing</a:t>
            </a:r>
            <a:r>
              <a:rPr lang="fr-FR" altLang="x-none" sz="2400" b="1" cap="none" dirty="0"/>
              <a:t> a shift </a:t>
            </a:r>
            <a:r>
              <a:rPr lang="fr-FR" altLang="x-none" sz="2400" b="1" cap="none" dirty="0" err="1"/>
              <a:t>towards</a:t>
            </a:r>
            <a:r>
              <a:rPr lang="fr-FR" altLang="x-none" sz="2400" b="1" cap="none" dirty="0"/>
              <a:t> the far-right party Reform UK </a:t>
            </a:r>
            <a:r>
              <a:rPr lang="fr-FR" altLang="x-none" sz="2400" b="1" cap="none" dirty="0" err="1"/>
              <a:t>led</a:t>
            </a:r>
            <a:r>
              <a:rPr lang="fr-FR" altLang="x-none" sz="2400" b="1" cap="none" dirty="0"/>
              <a:t> by Nigel Farage. The impact of social media on </a:t>
            </a:r>
            <a:r>
              <a:rPr lang="fr-FR" altLang="x-none" sz="2400" b="1" cap="none" dirty="0" err="1"/>
              <a:t>elections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could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make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matters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worse</a:t>
            </a:r>
            <a:r>
              <a:rPr lang="fr-FR" altLang="x-none" sz="2400" b="1" cap="none" dirty="0"/>
              <a:t>.</a:t>
            </a:r>
          </a:p>
          <a:p>
            <a:pPr marL="0" indent="0" algn="just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fr-FR" altLang="x-none" sz="2400" b="1" cap="none" dirty="0"/>
              <a:t>Is all </a:t>
            </a:r>
            <a:r>
              <a:rPr lang="fr-FR" altLang="x-none" sz="2400" b="1" cap="none" dirty="0" err="1"/>
              <a:t>hope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lost</a:t>
            </a:r>
            <a:r>
              <a:rPr lang="fr-FR" altLang="x-none" sz="2400" b="1" cap="none" dirty="0"/>
              <a:t>? </a:t>
            </a:r>
            <a:r>
              <a:rPr lang="fr-FR" altLang="x-none" sz="2400" b="1" cap="none" dirty="0" err="1"/>
              <a:t>Glimmers</a:t>
            </a:r>
            <a:r>
              <a:rPr lang="fr-FR" altLang="x-none" sz="2400" b="1" cap="none" dirty="0"/>
              <a:t> of </a:t>
            </a:r>
            <a:r>
              <a:rPr lang="fr-FR" altLang="x-none" sz="2400" b="1" cap="none" dirty="0" err="1"/>
              <a:t>hope</a:t>
            </a:r>
            <a:r>
              <a:rPr lang="fr-FR" altLang="x-none" sz="2400" b="1" cap="none" dirty="0"/>
              <a:t> can </a:t>
            </a:r>
            <a:r>
              <a:rPr lang="fr-FR" altLang="x-none" sz="2400" b="1" cap="none" dirty="0" err="1"/>
              <a:t>nonetheless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be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seen</a:t>
            </a:r>
            <a:r>
              <a:rPr lang="fr-FR" altLang="x-none" sz="2400" b="1" cap="none" dirty="0"/>
              <a:t>. Donald Trump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not all </a:t>
            </a:r>
            <a:r>
              <a:rPr lang="fr-FR" altLang="x-none" sz="2400" b="1" cap="none" dirty="0" err="1"/>
              <a:t>powerful</a:t>
            </a:r>
            <a:r>
              <a:rPr lang="fr-FR" altLang="x-none" sz="2400" b="1" cap="none" dirty="0"/>
              <a:t> and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losing</a:t>
            </a:r>
            <a:r>
              <a:rPr lang="fr-FR" altLang="x-none" sz="2400" b="1" cap="none" dirty="0"/>
              <a:t> </a:t>
            </a:r>
            <a:r>
              <a:rPr lang="fr-FR" altLang="x-none" sz="2400" b="1" cap="none" dirty="0" err="1"/>
              <a:t>popularity</a:t>
            </a:r>
            <a:r>
              <a:rPr lang="fr-FR" altLang="x-none" sz="2400" b="1" cap="none" dirty="0"/>
              <a:t> in the USA over </a:t>
            </a:r>
            <a:r>
              <a:rPr lang="fr-FR" altLang="x-none" sz="2400" b="1" cap="none" dirty="0" err="1"/>
              <a:t>his</a:t>
            </a:r>
            <a:r>
              <a:rPr lang="fr-FR" altLang="x-none" sz="2400" b="1" cap="none" dirty="0"/>
              <a:t> management of crises like the </a:t>
            </a:r>
            <a:r>
              <a:rPr lang="fr-FR" altLang="x-none" sz="2400" b="1" cap="none" dirty="0" err="1"/>
              <a:t>war</a:t>
            </a:r>
            <a:r>
              <a:rPr lang="fr-FR" altLang="x-none" sz="2400" b="1" cap="none" dirty="0"/>
              <a:t> in Iran. </a:t>
            </a:r>
            <a:r>
              <a:rPr lang="fr-FR" altLang="x-none" sz="2400" b="1" cap="none" dirty="0" err="1"/>
              <a:t>Although</a:t>
            </a:r>
            <a:r>
              <a:rPr lang="fr-FR" altLang="x-none" sz="2400" b="1" cap="none" dirty="0"/>
              <a:t> Reform </a:t>
            </a:r>
            <a:r>
              <a:rPr lang="fr-FR" altLang="x-none" sz="2400" b="1" cap="none" dirty="0" err="1"/>
              <a:t>is</a:t>
            </a:r>
            <a:r>
              <a:rPr lang="fr-FR" altLang="x-none" sz="2400" b="1" cap="none" dirty="0"/>
              <a:t> more </a:t>
            </a:r>
            <a:r>
              <a:rPr lang="fr-FR" altLang="x-none" sz="2400" b="1" cap="none" dirty="0" err="1"/>
              <a:t>popular</a:t>
            </a:r>
            <a:r>
              <a:rPr lang="fr-FR" altLang="x-none" sz="2400" b="1" cap="none" dirty="0"/>
              <a:t>, </a:t>
            </a:r>
            <a:r>
              <a:rPr lang="fr-FR" altLang="x-none" sz="2400" b="1" cap="none" dirty="0" err="1"/>
              <a:t>it</a:t>
            </a:r>
            <a:r>
              <a:rPr lang="fr-FR" altLang="x-none" sz="2400" b="1" cap="none" dirty="0"/>
              <a:t> has not won a </a:t>
            </a:r>
            <a:r>
              <a:rPr lang="fr-FR" altLang="x-none" sz="2400" b="1" cap="none" dirty="0" err="1"/>
              <a:t>majority</a:t>
            </a:r>
            <a:r>
              <a:rPr lang="fr-FR" altLang="x-none" sz="2400" b="1" cap="none" dirty="0"/>
              <a:t> in the House of Commons </a:t>
            </a:r>
            <a:r>
              <a:rPr lang="fr-FR" altLang="x-none" sz="2400" b="1" cap="none" dirty="0" err="1"/>
              <a:t>yet</a:t>
            </a:r>
            <a:r>
              <a:rPr lang="fr-FR" altLang="x-none" sz="2400" b="1" cap="none" dirty="0"/>
              <a:t>. France </a:t>
            </a:r>
            <a:r>
              <a:rPr lang="fr-FR" altLang="x-none" sz="2400" b="1" cap="none" dirty="0" err="1"/>
              <a:t>still</a:t>
            </a:r>
            <a:r>
              <a:rPr lang="fr-FR" altLang="x-none" sz="2400" b="1" cap="none" dirty="0"/>
              <a:t> has time to </a:t>
            </a:r>
            <a:r>
              <a:rPr lang="fr-FR" altLang="x-none" sz="2400" b="1" cap="none" dirty="0" err="1"/>
              <a:t>educate</a:t>
            </a:r>
            <a:r>
              <a:rPr lang="fr-FR" altLang="x-none" sz="2400" b="1" cap="none" dirty="0"/>
              <a:t> the masses and the new </a:t>
            </a:r>
            <a:r>
              <a:rPr lang="fr-FR" altLang="x-none" sz="2400" b="1" cap="none" dirty="0" err="1"/>
              <a:t>voters</a:t>
            </a:r>
            <a:r>
              <a:rPr lang="fr-FR" altLang="x-none" sz="2400" b="1" cap="none" dirty="0"/>
              <a:t> to the </a:t>
            </a:r>
            <a:r>
              <a:rPr lang="fr-FR" altLang="x-none" sz="2400" b="1" cap="none" dirty="0" err="1"/>
              <a:t>risks</a:t>
            </a:r>
            <a:r>
              <a:rPr lang="fr-FR" altLang="x-none" sz="2400" b="1" cap="none" dirty="0"/>
              <a:t> of </a:t>
            </a:r>
            <a:r>
              <a:rPr lang="fr-FR" altLang="x-none" sz="2400" b="1" cap="none" dirty="0" err="1"/>
              <a:t>electing</a:t>
            </a:r>
            <a:r>
              <a:rPr lang="fr-FR" altLang="x-none" sz="2400" b="1" cap="none" dirty="0"/>
              <a:t> an </a:t>
            </a:r>
            <a:r>
              <a:rPr lang="fr-FR" altLang="x-none" sz="2400" b="1" cap="none" dirty="0" err="1"/>
              <a:t>extremist</a:t>
            </a:r>
            <a:r>
              <a:rPr lang="fr-FR" altLang="x-none" sz="2400" b="1" cap="non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2311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E634EC-9668-B850-0E08-B7452BE4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Don’t Forget </a:t>
            </a:r>
            <a:r>
              <a:rPr lang="fr-FR" b="1" dirty="0" err="1"/>
              <a:t>Your</a:t>
            </a:r>
            <a:r>
              <a:rPr lang="fr-FR" b="1" dirty="0"/>
              <a:t> Introduction and conclusion!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8967FF-1BF4-3B84-49A1-A98383E0C342}"/>
              </a:ext>
            </a:extLst>
          </p:cNvPr>
          <p:cNvSpPr txBox="1"/>
          <p:nvPr/>
        </p:nvSpPr>
        <p:spPr>
          <a:xfrm>
            <a:off x="1141413" y="2351314"/>
            <a:ext cx="100164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Introduction</a:t>
            </a:r>
            <a:r>
              <a:rPr lang="fr-FR" dirty="0"/>
              <a:t> – 3 phases</a:t>
            </a:r>
          </a:p>
          <a:p>
            <a:endParaRPr lang="fr-FR" u="sng" dirty="0"/>
          </a:p>
          <a:p>
            <a:r>
              <a:rPr lang="fr-FR" dirty="0" err="1"/>
              <a:t>Catchphrase</a:t>
            </a:r>
            <a:endParaRPr lang="fr-FR" dirty="0"/>
          </a:p>
          <a:p>
            <a:endParaRPr lang="fr-FR" dirty="0"/>
          </a:p>
          <a:p>
            <a:r>
              <a:rPr lang="fr-FR" dirty="0"/>
              <a:t>Topic and source</a:t>
            </a:r>
          </a:p>
          <a:p>
            <a:endParaRPr lang="fr-FR" dirty="0"/>
          </a:p>
          <a:p>
            <a:r>
              <a:rPr lang="fr-FR" dirty="0" err="1"/>
              <a:t>Thesis</a:t>
            </a:r>
            <a:r>
              <a:rPr lang="fr-FR" dirty="0"/>
              <a:t> line</a:t>
            </a:r>
          </a:p>
          <a:p>
            <a:endParaRPr lang="fr-FR" dirty="0"/>
          </a:p>
          <a:p>
            <a:r>
              <a:rPr lang="fr-FR" u="sng" dirty="0"/>
              <a:t>Conclusion </a:t>
            </a:r>
            <a:r>
              <a:rPr lang="fr-FR" dirty="0"/>
              <a:t>– 3 phases</a:t>
            </a:r>
          </a:p>
          <a:p>
            <a:endParaRPr lang="fr-FR" dirty="0"/>
          </a:p>
          <a:p>
            <a:r>
              <a:rPr lang="fr-FR" dirty="0" err="1"/>
              <a:t>Recap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thesis</a:t>
            </a:r>
            <a:r>
              <a:rPr lang="fr-FR" dirty="0"/>
              <a:t> line</a:t>
            </a:r>
          </a:p>
          <a:p>
            <a:endParaRPr lang="fr-FR" dirty="0"/>
          </a:p>
          <a:p>
            <a:r>
              <a:rPr lang="fr-FR" dirty="0"/>
              <a:t>Open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7640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Filet</Template>
  <TotalTime>416</TotalTime>
  <Words>1419</Words>
  <Application>Microsoft Macintosh PowerPoint</Application>
  <PresentationFormat>Grand écran</PresentationFormat>
  <Paragraphs>104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Century Gothic</vt:lpstr>
      <vt:lpstr>Maillage</vt:lpstr>
      <vt:lpstr>Les Colles d’anglais</vt:lpstr>
      <vt:lpstr>Qu'est-ce qu'une colle ?   </vt:lpstr>
      <vt:lpstr>Les colles d'anglais à LA MARTIN</vt:lpstr>
      <vt:lpstr>Aspects pratiques</vt:lpstr>
      <vt:lpstr>Le double OBJECTIF</vt:lpstr>
      <vt:lpstr>Présentation PowerPoint</vt:lpstr>
      <vt:lpstr>Les objectifs DES 2 premières colles</vt:lpstr>
      <vt:lpstr>Présentation PowerPoint</vt:lpstr>
      <vt:lpstr>Conseils pour les premières colles</vt:lpstr>
      <vt:lpstr>Face au texte, je fais quoi ?</vt:lpstr>
      <vt:lpstr>Consignes pratiques</vt:lpstr>
      <vt:lpstr>Adresses mails colleurs</vt:lpstr>
      <vt:lpstr>A concrete example</vt:lpstr>
      <vt:lpstr>Présentation PowerPoint</vt:lpstr>
      <vt:lpstr>Présentation PowerPoint</vt:lpstr>
      <vt:lpstr>Comment passer au commentaire ?</vt:lpstr>
      <vt:lpstr>Leads for the commentary</vt:lpstr>
      <vt:lpstr>Example of a commentary</vt:lpstr>
      <vt:lpstr>Don’t Forget Your Introduction and conclusion!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Natacha Dunn</cp:lastModifiedBy>
  <cp:revision>56</cp:revision>
  <dcterms:created xsi:type="dcterms:W3CDTF">2020-09-04T11:47:03Z</dcterms:created>
  <dcterms:modified xsi:type="dcterms:W3CDTF">2026-09-08T10:22:25Z</dcterms:modified>
</cp:coreProperties>
</file>