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9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48.xml" ContentType="application/vnd.openxmlformats-officedocument.theme+xml"/>
  <Override PartName="/ppt/theme/theme2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40.xml" ContentType="application/vnd.openxmlformats-officedocument.theme+xml"/>
  <Override PartName="/ppt/theme/theme39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7.xml" ContentType="application/vnd.openxmlformats-officedocument.theme+xml"/>
  <Override PartName="/ppt/theme/theme10.xml" ContentType="application/vnd.openxmlformats-officedocument.theme+xml"/>
  <Override PartName="/ppt/theme/theme36.xml" ContentType="application/vnd.openxmlformats-officedocument.theme+xml"/>
  <Override PartName="/ppt/theme/theme9.xml" ContentType="application/vnd.openxmlformats-officedocument.theme+xml"/>
  <Override PartName="/ppt/theme/theme46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12.xml" ContentType="application/vnd.openxmlformats-officedocument.theme+xml"/>
  <Override PartName="/ppt/theme/theme49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3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14.png" ContentType="image/png"/>
  <Override PartName="/ppt/media/image5.png" ContentType="image/png"/>
  <Override PartName="/ppt/media/image3.gif" ContentType="image/gif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8.png" ContentType="image/png"/>
  <Override PartName="/ppt/media/image12.png" ContentType="image/png"/>
  <Override PartName="/ppt/media/image9.png" ContentType="image/png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</p:sldMasterIdLst>
  <p:notesMasterIdLst>
    <p:notesMasterId r:id="rId50"/>
  </p:notesMasterIdLst>
  <p:sldIdLst>
    <p:sldId id="256" r:id="rId51"/>
    <p:sldId id="257" r:id="rId52"/>
    <p:sldId id="258" r:id="rId53"/>
    <p:sldId id="259" r:id="rId54"/>
    <p:sldId id="260" r:id="rId55"/>
    <p:sldId id="261" r:id="rId56"/>
    <p:sldId id="262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notesMaster" Target="notesMasters/notesMaster1.xml"/><Relationship Id="rId51" Type="http://schemas.openxmlformats.org/officeDocument/2006/relationships/slide" Target="slides/slide1.xml"/><Relationship Id="rId52" Type="http://schemas.openxmlformats.org/officeDocument/2006/relationships/slide" Target="slides/slide2.xml"/><Relationship Id="rId53" Type="http://schemas.openxmlformats.org/officeDocument/2006/relationships/slide" Target="slides/slide3.xml"/><Relationship Id="rId54" Type="http://schemas.openxmlformats.org/officeDocument/2006/relationships/slide" Target="slides/slide4.xml"/><Relationship Id="rId55" Type="http://schemas.openxmlformats.org/officeDocument/2006/relationships/slide" Target="slides/slide5.xml"/><Relationship Id="rId56" Type="http://schemas.openxmlformats.org/officeDocument/2006/relationships/slide" Target="slides/slide6.xml"/><Relationship Id="rId57" Type="http://schemas.openxmlformats.org/officeDocument/2006/relationships/slide" Target="slides/slide7.xml"/><Relationship Id="rId58" Type="http://schemas.openxmlformats.org/officeDocument/2006/relationships/slide" Target="slides/slide8.xml"/><Relationship Id="rId59" Type="http://schemas.openxmlformats.org/officeDocument/2006/relationships/slide" Target="slides/slide9.xml"/><Relationship Id="rId60" Type="http://schemas.openxmlformats.org/officeDocument/2006/relationships/slide" Target="slides/slide10.xml"/><Relationship Id="rId61" Type="http://schemas.openxmlformats.org/officeDocument/2006/relationships/slide" Target="slides/slide11.xml"/><Relationship Id="rId62" Type="http://schemas.openxmlformats.org/officeDocument/2006/relationships/slide" Target="slides/slide12.xml"/><Relationship Id="rId63" Type="http://schemas.openxmlformats.org/officeDocument/2006/relationships/slide" Target="slides/slide13.xml"/><Relationship Id="rId64" Type="http://schemas.openxmlformats.org/officeDocument/2006/relationships/slide" Target="slides/slide14.xml"/><Relationship Id="rId65" Type="http://schemas.openxmlformats.org/officeDocument/2006/relationships/slide" Target="slides/slide15.xml"/><Relationship Id="rId66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fr-FR" sz="216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fr-FR" sz="2160" spc="-1" strike="noStrike">
                <a:solidFill>
                  <a:srgbClr val="000000"/>
                </a:solidFill>
                <a:latin typeface="Calibri"/>
                <a:ea typeface="DejaVu Sans"/>
              </a:rPr>
              <a:t>Arts et Métiers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Arts et Métiers</c:v>
                </c:pt>
              </c:strCache>
            </c:strRef>
          </c:tx>
          <c:spPr>
            <a:gradFill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6200000"/>
            </a:gra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3e7fcc"/>
                  </a:gs>
                  <a:gs pos="100000">
                    <a:srgbClr val="a4c1ff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d03f3b"/>
                  </a:gs>
                  <a:gs pos="100000">
                    <a:srgbClr val="ffa7a4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9fc949"/>
                  </a:gs>
                  <a:gs pos="100000">
                    <a:srgbClr val="d9ffa4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3"/>
            <c:spPr>
              <a:solidFill>
                <a:srgbClr val="008000"/>
              </a:solidFill>
              <a:ln w="0">
                <a:noFill/>
              </a:ln>
            </c:spPr>
          </c:dPt>
          <c:dPt>
            <c:idx val="4"/>
            <c:spPr>
              <a:gradFill>
                <a:gsLst>
                  <a:gs pos="0">
                    <a:srgbClr val="38b6d7"/>
                  </a:gs>
                  <a:gs pos="100000">
                    <a:srgbClr val="a6e6ff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5"/>
            <c:spPr>
              <a:solidFill>
                <a:srgbClr val="0000ff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6"/>
                <c:pt idx="0">
                  <c:v>SI</c:v>
                </c:pt>
                <c:pt idx="1">
                  <c:v>Maths</c:v>
                </c:pt>
                <c:pt idx="2">
                  <c:v>Fr</c:v>
                </c:pt>
                <c:pt idx="3">
                  <c:v>Lv</c:v>
                </c:pt>
                <c:pt idx="4">
                  <c:v>PC</c:v>
                </c:pt>
                <c:pt idx="5">
                  <c:v>Info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 w="0">
          <a:noFill/>
        </a:ln>
      </c:spPr>
    </c:plotArea>
    <c:legend>
      <c:legendPos val="r"/>
      <c:layout>
        <c:manualLayout>
          <c:xMode val="edge"/>
          <c:yMode val="edge"/>
          <c:x val="0.649564355926097"/>
          <c:y val="0.299157710213231"/>
          <c:w val="0.171760779902512"/>
          <c:h val="0.6075625035921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12600">
      <a:solidFill>
        <a:srgbClr val="000000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16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sz="2160" spc="-1" strike="noStrike">
                <a:solidFill>
                  <a:srgbClr val="000000"/>
                </a:solidFill>
                <a:latin typeface="Calibri"/>
                <a:ea typeface="DejaVu Sans"/>
              </a:rPr>
              <a:t>Arts et Métiers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77665471144441"/>
          <c:y val="0.135210662080825"/>
          <c:w val="0.547685034235409"/>
          <c:h val="0.733662940670679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Arts et Métiers</c:v>
                </c:pt>
              </c:strCache>
            </c:strRef>
          </c:tx>
          <c:spPr>
            <a:gradFill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6200000"/>
            </a:gra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3e7fcc"/>
                  </a:gs>
                  <a:gs pos="100000">
                    <a:srgbClr val="a4c1ff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d03f3b"/>
                  </a:gs>
                  <a:gs pos="100000">
                    <a:srgbClr val="ffa7a4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9fc949"/>
                  </a:gs>
                  <a:gs pos="100000">
                    <a:srgbClr val="d9ffa4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3"/>
            <c:spPr>
              <a:solidFill>
                <a:srgbClr val="008000"/>
              </a:solidFill>
              <a:ln w="0">
                <a:noFill/>
              </a:ln>
            </c:spPr>
          </c:dPt>
          <c:dPt>
            <c:idx val="4"/>
            <c:spPr>
              <a:gradFill>
                <a:gsLst>
                  <a:gs pos="0">
                    <a:srgbClr val="38b6d7"/>
                  </a:gs>
                  <a:gs pos="100000">
                    <a:srgbClr val="a6e6ff"/>
                  </a:gs>
                </a:gsLst>
                <a:lin ang="16200000"/>
              </a:gradFill>
              <a:ln w="0">
                <a:noFill/>
              </a:ln>
            </c:spPr>
          </c:dPt>
          <c:dPt>
            <c:idx val="5"/>
            <c:spPr>
              <a:solidFill>
                <a:srgbClr val="0000ff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6"/>
                <c:pt idx="0">
                  <c:v>SI</c:v>
                </c:pt>
                <c:pt idx="1">
                  <c:v>Maths</c:v>
                </c:pt>
                <c:pt idx="2">
                  <c:v>Fr (Ecrit)</c:v>
                </c:pt>
                <c:pt idx="3">
                  <c:v>Lv</c:v>
                </c:pt>
                <c:pt idx="4">
                  <c:v>PC</c:v>
                </c:pt>
                <c:pt idx="5">
                  <c:v>TIPE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10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 w="0">
          <a:noFill/>
        </a:ln>
      </c:spPr>
    </c:plotArea>
    <c:legend>
      <c:legendPos val="r"/>
      <c:layout>
        <c:manualLayout>
          <c:xMode val="edge"/>
          <c:yMode val="edge"/>
          <c:x val="0.637917232328717"/>
          <c:y val="0.132460331663088"/>
          <c:w val="0.306664714176289"/>
          <c:h val="0.74253955405107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12600">
      <a:solidFill>
        <a:srgbClr val="000000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16EC4AC-94DE-40F7-B827-65FD1FBA0CA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400" cy="342540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49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Le plaisir d’apprendre, la volonté de réussir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492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00764BB-0602-42F1-96DA-E6746C8A6E4E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AA1EDEF-E3DB-4D25-9BC3-6131767FC481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49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Avoir une adresse mail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9093B50-463B-4198-9846-63DFB5CB6F21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400" cy="342540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4431D46-23A2-4BE0-A23B-363976411D1D}" type="slidenum">
              <a:rPr b="0" lang="fr-F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edit the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title text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malek.aitkaci@ac-versailles.fr" TargetMode="External"/><Relationship Id="rId2" Type="http://schemas.openxmlformats.org/officeDocument/2006/relationships/hyperlink" Target="mailto:audrey.garcia2@ac-versailles.fr" TargetMode="External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41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23640" y="2046600"/>
            <a:ext cx="8130960" cy="16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000000"/>
                </a:solidFill>
                <a:latin typeface="Calibri"/>
                <a:ea typeface="DejaVu Sans"/>
              </a:rPr>
              <a:t>Rentrée PTSI 2025</a:t>
            </a:r>
            <a:br>
              <a:rPr sz="5000"/>
            </a:br>
            <a:endParaRPr b="0" lang="en-US" sz="5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Image 10" descr="parc-vilgenis.png"/>
          <p:cNvPicPr/>
          <p:nvPr/>
        </p:nvPicPr>
        <p:blipFill>
          <a:blip r:embed="rId1"/>
          <a:stretch/>
        </p:blipFill>
        <p:spPr>
          <a:xfrm>
            <a:off x="2535120" y="4005000"/>
            <a:ext cx="3694320" cy="1825200"/>
          </a:xfrm>
          <a:prstGeom prst="rect">
            <a:avLst/>
          </a:prstGeom>
          <a:ln w="0"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40B2269-E1FD-40A5-83DC-DC065EDFED1B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57200" y="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Concours Banque PT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457200" y="1143000"/>
            <a:ext cx="8226000" cy="49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2500 candidats!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ECRITS : Epreuves d’admissibilité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13 épreuves pendant la première quinzaine de mai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ORAUX: Epreuves d’admission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De fin juin à fin juillet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Image 7" descr="Capture d’écran 2017-09-01 à 19.16.40.png"/>
          <p:cNvPicPr/>
          <p:nvPr/>
        </p:nvPicPr>
        <p:blipFill>
          <a:blip r:embed="rId1"/>
          <a:stretch/>
        </p:blipFill>
        <p:spPr>
          <a:xfrm>
            <a:off x="546120" y="3352680"/>
            <a:ext cx="7832160" cy="849240"/>
          </a:xfrm>
          <a:prstGeom prst="rect">
            <a:avLst/>
          </a:prstGeom>
          <a:ln w="0">
            <a:noFill/>
          </a:ln>
        </p:spPr>
      </p:pic>
      <p:pic>
        <p:nvPicPr>
          <p:cNvPr id="276" name="Image 9" descr="Capture d’écran 2017-09-01 à 19.21.35.png"/>
          <p:cNvPicPr/>
          <p:nvPr/>
        </p:nvPicPr>
        <p:blipFill>
          <a:blip r:embed="rId2"/>
          <a:stretch/>
        </p:blipFill>
        <p:spPr>
          <a:xfrm>
            <a:off x="609480" y="5318280"/>
            <a:ext cx="7730640" cy="850320"/>
          </a:xfrm>
          <a:prstGeom prst="rect">
            <a:avLst/>
          </a:prstGeom>
          <a:ln w="0">
            <a:noFill/>
          </a:ln>
        </p:spPr>
      </p:pic>
      <p:sp>
        <p:nvSpPr>
          <p:cNvPr id="277" name="CustomShape 3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0359452-5A3E-40CB-BD33-AB24C3C13317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57200" y="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Coefficients à l’écrit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Espace réservé du contenu 3" descr="Capture d’écran 2017-09-01 à 19.33.18.png"/>
          <p:cNvPicPr/>
          <p:nvPr/>
        </p:nvPicPr>
        <p:blipFill>
          <a:blip r:embed="rId1"/>
          <a:srcRect l="-10180" t="0" r="-10180" b="0"/>
          <a:stretch/>
        </p:blipFill>
        <p:spPr>
          <a:xfrm>
            <a:off x="373320" y="1523880"/>
            <a:ext cx="8309880" cy="4568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80" name="Graphique 6"/>
          <p:cNvGraphicFramePr/>
          <p:nvPr/>
        </p:nvGraphicFramePr>
        <p:xfrm>
          <a:off x="1905120" y="2057400"/>
          <a:ext cx="5330520" cy="347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CustomShape 2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A9C6EDA-BFAA-49B4-A8A3-4BCF596590B9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 18" descr="coefforal.png"/>
          <p:cNvPicPr/>
          <p:nvPr/>
        </p:nvPicPr>
        <p:blipFill>
          <a:blip r:embed="rId1"/>
          <a:stretch/>
        </p:blipFill>
        <p:spPr>
          <a:xfrm>
            <a:off x="457200" y="1671480"/>
            <a:ext cx="7923600" cy="4039920"/>
          </a:xfrm>
          <a:prstGeom prst="rect">
            <a:avLst/>
          </a:prstGeom>
          <a:ln w="0"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Coefficients à l’oral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4" name="Graphique 8"/>
          <p:cNvGraphicFramePr/>
          <p:nvPr/>
        </p:nvGraphicFramePr>
        <p:xfrm>
          <a:off x="2438280" y="2108160"/>
          <a:ext cx="4416120" cy="3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5" name="CustomShape 2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54360C8-0FD5-487F-AA2A-BBDA3516D6A4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Organisation Rentrée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C2DFD9C-09CA-4583-B993-D396AFDE089A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865080" y="1600200"/>
            <a:ext cx="7497360" cy="505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0" y="-27360"/>
            <a:ext cx="91404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6666"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Questionnaire rentrée + trombinoscope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323640" y="5589720"/>
            <a:ext cx="8226000" cy="67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https://forms.gle/qR91BmiZjK9WRg8z7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5F1796D-F8C7-4A10-A8B3-EE1360E2665C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14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Picture 2" descr=""/>
          <p:cNvPicPr/>
          <p:nvPr/>
        </p:nvPicPr>
        <p:blipFill>
          <a:blip r:embed="rId1"/>
          <a:stretch/>
        </p:blipFill>
        <p:spPr>
          <a:xfrm>
            <a:off x="2391120" y="1382400"/>
            <a:ext cx="4090680" cy="409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685800" y="2416320"/>
            <a:ext cx="7768800" cy="146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Bonne rentrée en PTSI</a:t>
            </a:r>
            <a:br>
              <a:rPr sz="1800"/>
            </a:b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au lycée Parc de Vilgénis !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1371600" y="3886200"/>
            <a:ext cx="6397200" cy="17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95" name="Image 5" descr="parc-vilgenis.png"/>
          <p:cNvPicPr/>
          <p:nvPr/>
        </p:nvPicPr>
        <p:blipFill>
          <a:blip r:embed="rId1"/>
          <a:stretch/>
        </p:blipFill>
        <p:spPr>
          <a:xfrm>
            <a:off x="2971800" y="304920"/>
            <a:ext cx="3257280" cy="1609200"/>
          </a:xfrm>
          <a:prstGeom prst="rect">
            <a:avLst/>
          </a:prstGeom>
          <a:ln w="0">
            <a:noFill/>
          </a:ln>
        </p:spPr>
      </p:pic>
      <p:sp>
        <p:nvSpPr>
          <p:cNvPr id="296" name="CustomShape 3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CB85768-1883-4113-9377-B0C585F7CAE3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Formalités administratives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457200" y="1600200"/>
            <a:ext cx="8226000" cy="45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Police système"/>
              <a:buChar char="-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Police système"/>
              <a:buChar char="-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Carnet de correspondance + fiches de renseignements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Police système"/>
              <a:buChar char="-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Délégués provisoires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A0B11F9-F950-4884-B877-DE998D2D67EA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Équipe pédagogique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3" name="Table 2"/>
          <p:cNvGraphicFramePr/>
          <p:nvPr/>
        </p:nvGraphicFramePr>
        <p:xfrm>
          <a:off x="228600" y="2122920"/>
          <a:ext cx="8686080" cy="2503800"/>
        </p:xfrm>
        <a:graphic>
          <a:graphicData uri="http://schemas.openxmlformats.org/drawingml/2006/table">
            <a:tbl>
              <a:tblPr/>
              <a:tblGrid>
                <a:gridCol w="2438280"/>
                <a:gridCol w="2985120"/>
                <a:gridCol w="3263040"/>
              </a:tblGrid>
              <a:tr h="334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L. Maghdissian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SI/TIPE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maghdissian@gmail.com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5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M. Aitkaci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M. Planchat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Informatique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000ff"/>
                          </a:solidFill>
                          <a:uFillTx/>
                          <a:latin typeface="Calibri"/>
                          <a:ea typeface="DejaVu Sans"/>
                          <a:hlinkClick r:id="rId1"/>
                        </a:rPr>
                        <a:t>malek.aitkaci@ac-versailles.fr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jf.planchat@gmail.com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4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J.-F. Planchat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Mathématiques/Prof. référent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jf.planchat@gmail.com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4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J. Desne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Physique-Chimie/TIPE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jolan.desne@outlook.fr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4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A. Garcia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Français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 u="sng">
                          <a:solidFill>
                            <a:srgbClr val="0000ff"/>
                          </a:solidFill>
                          <a:uFillTx/>
                          <a:latin typeface="Calibri"/>
                          <a:ea typeface="DejaVu Sans"/>
                          <a:hlinkClick r:id="rId2"/>
                        </a:rPr>
                        <a:t>audrey.garcia2@ac-versailles.fr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2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J. Michel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Anglais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8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johan.michel@ac-versailles.fr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4" name="CustomShape 3"/>
          <p:cNvSpPr/>
          <p:nvPr/>
        </p:nvSpPr>
        <p:spPr>
          <a:xfrm>
            <a:off x="2971800" y="5397480"/>
            <a:ext cx="2815920" cy="638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Professeur référent PTSI 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jf.planchat@gmail.com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BFFF571-DDF5-4F39-8638-2FADBFA3D34B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9444"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Site de la classe de PTSI</a:t>
            </a:r>
            <a:br>
              <a:rPr sz="1800"/>
            </a:b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du lycée Parc de Vilgénis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Espace réservé du contenu 4" descr="Capture d’écran 2017-08-31 à 21.29.58.png"/>
          <p:cNvPicPr/>
          <p:nvPr/>
        </p:nvPicPr>
        <p:blipFill>
          <a:blip r:embed="rId1"/>
          <a:srcRect l="0" t="-24142" r="0" b="-24142"/>
          <a:stretch/>
        </p:blipFill>
        <p:spPr>
          <a:xfrm>
            <a:off x="457200" y="1722600"/>
            <a:ext cx="8226000" cy="4522320"/>
          </a:xfrm>
          <a:prstGeom prst="rect">
            <a:avLst/>
          </a:prstGeom>
          <a:ln w="0"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685800" y="1600200"/>
            <a:ext cx="7997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https://cahier-de-prepa.fr/ptsivilgenis/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905120" y="5802840"/>
            <a:ext cx="746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Chaque élève doit avoir une adresse mail officielle.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F243A1E-D822-415E-B68B-8BE8E84F0E2A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Salle de travail PTSI-PT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457200" y="1600200"/>
            <a:ext cx="8226000" cy="45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Lieu : A533 et A401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Accès : Loge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Conditions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Bibliothèque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Image 3" descr="medium_medium_sempe1.gif"/>
          <p:cNvPicPr/>
          <p:nvPr/>
        </p:nvPicPr>
        <p:blipFill>
          <a:blip r:embed="rId1"/>
          <a:stretch/>
        </p:blipFill>
        <p:spPr>
          <a:xfrm>
            <a:off x="5076000" y="2925000"/>
            <a:ext cx="3730320" cy="2786400"/>
          </a:xfrm>
          <a:prstGeom prst="rect">
            <a:avLst/>
          </a:prstGeom>
          <a:ln w="0">
            <a:noFill/>
          </a:ln>
        </p:spPr>
      </p:pic>
      <p:sp>
        <p:nvSpPr>
          <p:cNvPr id="254" name="CustomShape 3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F81C401-14F2-44B7-82AF-D4FF93482F5F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436680" y="457200"/>
            <a:ext cx="8466480" cy="617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-17136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Planning des DS/CB/DM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4648320" y="1600200"/>
            <a:ext cx="4263480" cy="45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DS : les samedis matins!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Rotation PC, Maths, SI, Fr/Lv, ...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CB1 : 15, 16 et 17 janvier.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CB2 : 8, 9, 10 et 11 juin.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DM : par complémentarité des DS (PC, Maths, SI)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BF691C7-DA9D-422D-B60E-DA8ADB642D6F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234720" y="685800"/>
            <a:ext cx="4794120" cy="594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7200" y="27468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Colles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57200" y="1600200"/>
            <a:ext cx="8226000" cy="45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Débutent le 15 septembre.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1h/15jours pour PC, Maths, SI, Anglais.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30mins/trimestre pour le Français.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Les trinômes doivent être constitués par les élèves.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F0CB5DB-41DB-4AEC-849A-E7C5F343FFC1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7200" y="-152280"/>
            <a:ext cx="822600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Sites utiles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457200" y="556560"/>
            <a:ext cx="403668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scei-concours.fr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Espace réservé du contenu 8" descr="Capture d’écran 2017-08-31 à 21.38.39.png"/>
          <p:cNvPicPr/>
          <p:nvPr/>
        </p:nvPicPr>
        <p:blipFill>
          <a:blip r:embed="rId1"/>
          <a:srcRect l="-23198" t="0" r="-23198" b="0"/>
          <a:stretch/>
        </p:blipFill>
        <p:spPr>
          <a:xfrm>
            <a:off x="382680" y="1148400"/>
            <a:ext cx="8226000" cy="1098000"/>
          </a:xfrm>
          <a:prstGeom prst="rect">
            <a:avLst/>
          </a:prstGeom>
          <a:ln w="0">
            <a:noFill/>
          </a:ln>
        </p:spPr>
      </p:pic>
      <p:sp>
        <p:nvSpPr>
          <p:cNvPr id="266" name="CustomShape 3"/>
          <p:cNvSpPr/>
          <p:nvPr/>
        </p:nvSpPr>
        <p:spPr>
          <a:xfrm>
            <a:off x="455760" y="4826880"/>
            <a:ext cx="403812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prepas.org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Espace réservé du contenu 9" descr="Capture d’écran 2017-08-31 à 21.39.17.png"/>
          <p:cNvPicPr/>
          <p:nvPr/>
        </p:nvPicPr>
        <p:blipFill>
          <a:blip r:embed="rId2"/>
          <a:srcRect l="0" t="-7329" r="0" b="-7329"/>
          <a:stretch/>
        </p:blipFill>
        <p:spPr>
          <a:xfrm>
            <a:off x="1619640" y="4259160"/>
            <a:ext cx="5757120" cy="828720"/>
          </a:xfrm>
          <a:prstGeom prst="rect">
            <a:avLst/>
          </a:prstGeom>
          <a:ln w="0">
            <a:noFill/>
          </a:ln>
        </p:spPr>
      </p:pic>
      <p:sp>
        <p:nvSpPr>
          <p:cNvPr id="268" name="CustomShape 4"/>
          <p:cNvSpPr/>
          <p:nvPr/>
        </p:nvSpPr>
        <p:spPr>
          <a:xfrm>
            <a:off x="457200" y="3587040"/>
            <a:ext cx="403668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www.banquept.fr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Image 10" descr="Capture d’écran 2017-08-31 à 21.42.05.png"/>
          <p:cNvPicPr/>
          <p:nvPr/>
        </p:nvPicPr>
        <p:blipFill>
          <a:blip r:embed="rId3"/>
          <a:stretch/>
        </p:blipFill>
        <p:spPr>
          <a:xfrm>
            <a:off x="1753560" y="5466600"/>
            <a:ext cx="5484240" cy="813960"/>
          </a:xfrm>
          <a:prstGeom prst="rect">
            <a:avLst/>
          </a:prstGeom>
          <a:ln w="0">
            <a:noFill/>
          </a:ln>
        </p:spPr>
      </p:pic>
      <p:sp>
        <p:nvSpPr>
          <p:cNvPr id="270" name="CustomShape 5"/>
          <p:cNvSpPr/>
          <p:nvPr/>
        </p:nvSpPr>
        <p:spPr>
          <a:xfrm>
            <a:off x="457200" y="2087280"/>
            <a:ext cx="830052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www.upsti.fr </a:t>
            </a:r>
            <a:r>
              <a:rPr b="0" i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 tous les sujets et corrections S.I. des concours depuis 2000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Image 2" descr=""/>
          <p:cNvPicPr/>
          <p:nvPr/>
        </p:nvPicPr>
        <p:blipFill>
          <a:blip r:embed="rId4"/>
          <a:srcRect l="0" t="0" r="0" b="57194"/>
          <a:stretch/>
        </p:blipFill>
        <p:spPr>
          <a:xfrm>
            <a:off x="1753560" y="2853000"/>
            <a:ext cx="5484240" cy="478080"/>
          </a:xfrm>
          <a:prstGeom prst="rect">
            <a:avLst/>
          </a:prstGeom>
          <a:ln w="0">
            <a:noFill/>
          </a:ln>
        </p:spPr>
      </p:pic>
      <p:sp>
        <p:nvSpPr>
          <p:cNvPr id="272" name="CustomShape 6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ADAE8C1-742A-4286-A950-685962795BF5}" type="slidenum">
              <a:rPr b="0" lang="fr-FR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Application>LibreOffice/24.2.7.2$Linux_X86_64 LibreOffice_project/420$Build-2</Application>
  <AppVersion>15.0000</AppVersion>
  <Words>372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2017-09-01T15:53:13Z</dcterms:created>
  <dc:creator>Eline</dc:creator>
  <dc:description/>
  <dc:language>en-US</dc:language>
  <cp:lastModifiedBy/>
  <dcterms:modified xsi:type="dcterms:W3CDTF">2025-08-31T17:10:54Z</dcterms:modified>
  <cp:revision>162</cp:revision>
  <dc:subject/>
  <dc:title>Rentrée PTSI 2016-2017 Physique et Chimie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5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15</vt:i4>
  </property>
</Properties>
</file>