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4BD83D-8B24-4BA5-864D-3C06D726381A}" v="103" dt="2022-09-05T16:36:52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ébastien BIARDEAU" userId="84ae80e213d9d2b0" providerId="LiveId" clId="{A84BD83D-8B24-4BA5-864D-3C06D726381A}"/>
    <pc:docChg chg="modSld">
      <pc:chgData name="Sébastien BIARDEAU" userId="84ae80e213d9d2b0" providerId="LiveId" clId="{A84BD83D-8B24-4BA5-864D-3C06D726381A}" dt="2022-09-05T16:36:52.016" v="102" actId="20577"/>
      <pc:docMkLst>
        <pc:docMk/>
      </pc:docMkLst>
      <pc:sldChg chg="modSp">
        <pc:chgData name="Sébastien BIARDEAU" userId="84ae80e213d9d2b0" providerId="LiveId" clId="{A84BD83D-8B24-4BA5-864D-3C06D726381A}" dt="2022-09-05T16:36:52.016" v="102" actId="20577"/>
        <pc:sldMkLst>
          <pc:docMk/>
          <pc:sldMk cId="0" sldId="274"/>
        </pc:sldMkLst>
        <pc:spChg chg="mod">
          <ac:chgData name="Sébastien BIARDEAU" userId="84ae80e213d9d2b0" providerId="LiveId" clId="{A84BD83D-8B24-4BA5-864D-3C06D726381A}" dt="2022-09-05T16:36:52.016" v="102" actId="20577"/>
          <ac:spMkLst>
            <pc:docMk/>
            <pc:sldMk cId="0" sldId="274"/>
            <ac:spMk id="285" creationId="{00000000-0000-0000-0000-000000000000}"/>
          </ac:spMkLst>
        </pc:spChg>
      </pc:sldChg>
    </pc:docChg>
  </pc:docChgLst>
  <pc:docChgLst>
    <pc:chgData name="Sébastien BIARDEAU" userId="84ae80e213d9d2b0" providerId="LiveId" clId="{BF876E16-6779-45BD-B397-22B1BDF5EFC0}"/>
    <pc:docChg chg="undo custSel modSld">
      <pc:chgData name="Sébastien BIARDEAU" userId="84ae80e213d9d2b0" providerId="LiveId" clId="{BF876E16-6779-45BD-B397-22B1BDF5EFC0}" dt="2022-07-15T15:12:30.609" v="396" actId="14100"/>
      <pc:docMkLst>
        <pc:docMk/>
      </pc:docMkLst>
      <pc:sldChg chg="modSp mod">
        <pc:chgData name="Sébastien BIARDEAU" userId="84ae80e213d9d2b0" providerId="LiveId" clId="{BF876E16-6779-45BD-B397-22B1BDF5EFC0}" dt="2022-07-15T14:36:08.077" v="9" actId="207"/>
        <pc:sldMkLst>
          <pc:docMk/>
          <pc:sldMk cId="0" sldId="256"/>
        </pc:sldMkLst>
        <pc:spChg chg="mod">
          <ac:chgData name="Sébastien BIARDEAU" userId="84ae80e213d9d2b0" providerId="LiveId" clId="{BF876E16-6779-45BD-B397-22B1BDF5EFC0}" dt="2022-07-15T14:36:08.077" v="9" actId="207"/>
          <ac:spMkLst>
            <pc:docMk/>
            <pc:sldMk cId="0" sldId="256"/>
            <ac:spMk id="44" creationId="{00000000-0000-0000-0000-000000000000}"/>
          </ac:spMkLst>
        </pc:spChg>
      </pc:sldChg>
      <pc:sldChg chg="modSp mod">
        <pc:chgData name="Sébastien BIARDEAU" userId="84ae80e213d9d2b0" providerId="LiveId" clId="{BF876E16-6779-45BD-B397-22B1BDF5EFC0}" dt="2022-07-15T15:07:34.502" v="389" actId="14100"/>
        <pc:sldMkLst>
          <pc:docMk/>
          <pc:sldMk cId="0" sldId="258"/>
        </pc:sldMkLst>
        <pc:picChg chg="mod">
          <ac:chgData name="Sébastien BIARDEAU" userId="84ae80e213d9d2b0" providerId="LiveId" clId="{BF876E16-6779-45BD-B397-22B1BDF5EFC0}" dt="2022-07-15T14:36:21.478" v="10" actId="1076"/>
          <ac:picMkLst>
            <pc:docMk/>
            <pc:sldMk cId="0" sldId="258"/>
            <ac:picMk id="58" creationId="{00000000-0000-0000-0000-000000000000}"/>
          </ac:picMkLst>
        </pc:picChg>
        <pc:picChg chg="mod">
          <ac:chgData name="Sébastien BIARDEAU" userId="84ae80e213d9d2b0" providerId="LiveId" clId="{BF876E16-6779-45BD-B397-22B1BDF5EFC0}" dt="2022-07-15T14:36:26.515" v="12" actId="1076"/>
          <ac:picMkLst>
            <pc:docMk/>
            <pc:sldMk cId="0" sldId="258"/>
            <ac:picMk id="61" creationId="{00000000-0000-0000-0000-000000000000}"/>
          </ac:picMkLst>
        </pc:picChg>
        <pc:picChg chg="mod">
          <ac:chgData name="Sébastien BIARDEAU" userId="84ae80e213d9d2b0" providerId="LiveId" clId="{BF876E16-6779-45BD-B397-22B1BDF5EFC0}" dt="2022-07-15T14:36:29.460" v="13" actId="1076"/>
          <ac:picMkLst>
            <pc:docMk/>
            <pc:sldMk cId="0" sldId="258"/>
            <ac:picMk id="62" creationId="{00000000-0000-0000-0000-000000000000}"/>
          </ac:picMkLst>
        </pc:picChg>
        <pc:picChg chg="mod">
          <ac:chgData name="Sébastien BIARDEAU" userId="84ae80e213d9d2b0" providerId="LiveId" clId="{BF876E16-6779-45BD-B397-22B1BDF5EFC0}" dt="2022-07-15T14:36:33.694" v="14" actId="1076"/>
          <ac:picMkLst>
            <pc:docMk/>
            <pc:sldMk cId="0" sldId="258"/>
            <ac:picMk id="63" creationId="{00000000-0000-0000-0000-000000000000}"/>
          </ac:picMkLst>
        </pc:picChg>
        <pc:picChg chg="mod">
          <ac:chgData name="Sébastien BIARDEAU" userId="84ae80e213d9d2b0" providerId="LiveId" clId="{BF876E16-6779-45BD-B397-22B1BDF5EFC0}" dt="2022-07-15T15:07:34.502" v="389" actId="14100"/>
          <ac:picMkLst>
            <pc:docMk/>
            <pc:sldMk cId="0" sldId="258"/>
            <ac:picMk id="64" creationId="{00000000-0000-0000-0000-000000000000}"/>
          </ac:picMkLst>
        </pc:picChg>
      </pc:sldChg>
      <pc:sldChg chg="modSp mod">
        <pc:chgData name="Sébastien BIARDEAU" userId="84ae80e213d9d2b0" providerId="LiveId" clId="{BF876E16-6779-45BD-B397-22B1BDF5EFC0}" dt="2022-07-15T15:08:06.317" v="390" actId="14100"/>
        <pc:sldMkLst>
          <pc:docMk/>
          <pc:sldMk cId="0" sldId="260"/>
        </pc:sldMkLst>
        <pc:spChg chg="mod">
          <ac:chgData name="Sébastien BIARDEAU" userId="84ae80e213d9d2b0" providerId="LiveId" clId="{BF876E16-6779-45BD-B397-22B1BDF5EFC0}" dt="2022-07-15T14:38:36.790" v="23" actId="14100"/>
          <ac:spMkLst>
            <pc:docMk/>
            <pc:sldMk cId="0" sldId="260"/>
            <ac:spMk id="78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5:08:06.317" v="390" actId="14100"/>
          <ac:spMkLst>
            <pc:docMk/>
            <pc:sldMk cId="0" sldId="260"/>
            <ac:spMk id="81" creationId="{00000000-0000-0000-0000-000000000000}"/>
          </ac:spMkLst>
        </pc:spChg>
      </pc:sldChg>
      <pc:sldChg chg="modSp mod">
        <pc:chgData name="Sébastien BIARDEAU" userId="84ae80e213d9d2b0" providerId="LiveId" clId="{BF876E16-6779-45BD-B397-22B1BDF5EFC0}" dt="2022-07-15T14:38:42.808" v="25" actId="14100"/>
        <pc:sldMkLst>
          <pc:docMk/>
          <pc:sldMk cId="0" sldId="261"/>
        </pc:sldMkLst>
        <pc:spChg chg="mod">
          <ac:chgData name="Sébastien BIARDEAU" userId="84ae80e213d9d2b0" providerId="LiveId" clId="{BF876E16-6779-45BD-B397-22B1BDF5EFC0}" dt="2022-07-15T14:38:42.808" v="25" actId="14100"/>
          <ac:spMkLst>
            <pc:docMk/>
            <pc:sldMk cId="0" sldId="261"/>
            <ac:spMk id="91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38:40.480" v="24" actId="1076"/>
          <ac:spMkLst>
            <pc:docMk/>
            <pc:sldMk cId="0" sldId="261"/>
            <ac:spMk id="94" creationId="{00000000-0000-0000-0000-000000000000}"/>
          </ac:spMkLst>
        </pc:spChg>
      </pc:sldChg>
      <pc:sldChg chg="modSp mod">
        <pc:chgData name="Sébastien BIARDEAU" userId="84ae80e213d9d2b0" providerId="LiveId" clId="{BF876E16-6779-45BD-B397-22B1BDF5EFC0}" dt="2022-07-15T15:12:30.609" v="396" actId="14100"/>
        <pc:sldMkLst>
          <pc:docMk/>
          <pc:sldMk cId="0" sldId="262"/>
        </pc:sldMkLst>
        <pc:spChg chg="mod">
          <ac:chgData name="Sébastien BIARDEAU" userId="84ae80e213d9d2b0" providerId="LiveId" clId="{BF876E16-6779-45BD-B397-22B1BDF5EFC0}" dt="2022-07-15T14:38:18.429" v="19" actId="14100"/>
          <ac:spMkLst>
            <pc:docMk/>
            <pc:sldMk cId="0" sldId="262"/>
            <ac:spMk id="2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5:12:30.609" v="396" actId="14100"/>
          <ac:spMkLst>
            <pc:docMk/>
            <pc:sldMk cId="0" sldId="262"/>
            <ac:spMk id="107" creationId="{00000000-0000-0000-0000-000000000000}"/>
          </ac:spMkLst>
        </pc:spChg>
        <pc:graphicFrameChg chg="modGraphic">
          <ac:chgData name="Sébastien BIARDEAU" userId="84ae80e213d9d2b0" providerId="LiveId" clId="{BF876E16-6779-45BD-B397-22B1BDF5EFC0}" dt="2022-07-15T14:38:03.288" v="18"/>
          <ac:graphicFrameMkLst>
            <pc:docMk/>
            <pc:sldMk cId="0" sldId="262"/>
            <ac:graphicFrameMk id="3" creationId="{00000000-0000-0000-0000-000000000000}"/>
          </ac:graphicFrameMkLst>
        </pc:graphicFrameChg>
      </pc:sldChg>
      <pc:sldChg chg="modSp mod">
        <pc:chgData name="Sébastien BIARDEAU" userId="84ae80e213d9d2b0" providerId="LiveId" clId="{BF876E16-6779-45BD-B397-22B1BDF5EFC0}" dt="2022-07-15T15:12:23.525" v="395" actId="14100"/>
        <pc:sldMkLst>
          <pc:docMk/>
          <pc:sldMk cId="0" sldId="263"/>
        </pc:sldMkLst>
        <pc:spChg chg="mod">
          <ac:chgData name="Sébastien BIARDEAU" userId="84ae80e213d9d2b0" providerId="LiveId" clId="{BF876E16-6779-45BD-B397-22B1BDF5EFC0}" dt="2022-07-15T15:12:23.525" v="395" actId="14100"/>
          <ac:spMkLst>
            <pc:docMk/>
            <pc:sldMk cId="0" sldId="263"/>
            <ac:spMk id="119" creationId="{00000000-0000-0000-0000-000000000000}"/>
          </ac:spMkLst>
        </pc:spChg>
      </pc:sldChg>
      <pc:sldChg chg="modSp mod">
        <pc:chgData name="Sébastien BIARDEAU" userId="84ae80e213d9d2b0" providerId="LiveId" clId="{BF876E16-6779-45BD-B397-22B1BDF5EFC0}" dt="2022-07-15T15:08:26.526" v="392" actId="14100"/>
        <pc:sldMkLst>
          <pc:docMk/>
          <pc:sldMk cId="0" sldId="264"/>
        </pc:sldMkLst>
        <pc:spChg chg="mod">
          <ac:chgData name="Sébastien BIARDEAU" userId="84ae80e213d9d2b0" providerId="LiveId" clId="{BF876E16-6779-45BD-B397-22B1BDF5EFC0}" dt="2022-07-15T15:08:26.526" v="392" actId="14100"/>
          <ac:spMkLst>
            <pc:docMk/>
            <pc:sldMk cId="0" sldId="264"/>
            <ac:spMk id="130" creationId="{00000000-0000-0000-0000-000000000000}"/>
          </ac:spMkLst>
        </pc:spChg>
        <pc:picChg chg="mod">
          <ac:chgData name="Sébastien BIARDEAU" userId="84ae80e213d9d2b0" providerId="LiveId" clId="{BF876E16-6779-45BD-B397-22B1BDF5EFC0}" dt="2022-07-15T14:39:26.193" v="26" actId="1076"/>
          <ac:picMkLst>
            <pc:docMk/>
            <pc:sldMk cId="0" sldId="264"/>
            <ac:picMk id="135" creationId="{00000000-0000-0000-0000-000000000000}"/>
          </ac:picMkLst>
        </pc:picChg>
      </pc:sldChg>
      <pc:sldChg chg="modSp mod">
        <pc:chgData name="Sébastien BIARDEAU" userId="84ae80e213d9d2b0" providerId="LiveId" clId="{BF876E16-6779-45BD-B397-22B1BDF5EFC0}" dt="2022-07-15T15:12:13.140" v="394" actId="14100"/>
        <pc:sldMkLst>
          <pc:docMk/>
          <pc:sldMk cId="0" sldId="265"/>
        </pc:sldMkLst>
        <pc:spChg chg="mod">
          <ac:chgData name="Sébastien BIARDEAU" userId="84ae80e213d9d2b0" providerId="LiveId" clId="{BF876E16-6779-45BD-B397-22B1BDF5EFC0}" dt="2022-07-15T15:12:13.140" v="394" actId="14100"/>
          <ac:spMkLst>
            <pc:docMk/>
            <pc:sldMk cId="0" sldId="265"/>
            <ac:spMk id="145" creationId="{00000000-0000-0000-0000-000000000000}"/>
          </ac:spMkLst>
        </pc:spChg>
      </pc:sldChg>
      <pc:sldChg chg="delSp modSp mod">
        <pc:chgData name="Sébastien BIARDEAU" userId="84ae80e213d9d2b0" providerId="LiveId" clId="{BF876E16-6779-45BD-B397-22B1BDF5EFC0}" dt="2022-07-15T14:52:36.446" v="361" actId="20577"/>
        <pc:sldMkLst>
          <pc:docMk/>
          <pc:sldMk cId="0" sldId="269"/>
        </pc:sldMkLst>
        <pc:spChg chg="del mod">
          <ac:chgData name="Sébastien BIARDEAU" userId="84ae80e213d9d2b0" providerId="LiveId" clId="{BF876E16-6779-45BD-B397-22B1BDF5EFC0}" dt="2022-07-15T14:52:31.063" v="355" actId="478"/>
          <ac:spMkLst>
            <pc:docMk/>
            <pc:sldMk cId="0" sldId="269"/>
            <ac:spMk id="3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52:36.446" v="361" actId="20577"/>
          <ac:spMkLst>
            <pc:docMk/>
            <pc:sldMk cId="0" sldId="269"/>
            <ac:spMk id="205" creationId="{00000000-0000-0000-0000-000000000000}"/>
          </ac:spMkLst>
        </pc:spChg>
      </pc:sldChg>
      <pc:sldChg chg="modSp mod">
        <pc:chgData name="Sébastien BIARDEAU" userId="84ae80e213d9d2b0" providerId="LiveId" clId="{BF876E16-6779-45BD-B397-22B1BDF5EFC0}" dt="2022-07-15T15:06:33.972" v="387" actId="14100"/>
        <pc:sldMkLst>
          <pc:docMk/>
          <pc:sldMk cId="0" sldId="272"/>
        </pc:sldMkLst>
        <pc:spChg chg="mod">
          <ac:chgData name="Sébastien BIARDEAU" userId="84ae80e213d9d2b0" providerId="LiveId" clId="{BF876E16-6779-45BD-B397-22B1BDF5EFC0}" dt="2022-07-15T15:06:33.972" v="387" actId="14100"/>
          <ac:spMkLst>
            <pc:docMk/>
            <pc:sldMk cId="0" sldId="272"/>
            <ac:spMk id="257" creationId="{00000000-0000-0000-0000-000000000000}"/>
          </ac:spMkLst>
        </pc:spChg>
      </pc:sldChg>
      <pc:sldChg chg="addSp modSp mod">
        <pc:chgData name="Sébastien BIARDEAU" userId="84ae80e213d9d2b0" providerId="LiveId" clId="{BF876E16-6779-45BD-B397-22B1BDF5EFC0}" dt="2022-07-15T15:06:39.750" v="388" actId="14100"/>
        <pc:sldMkLst>
          <pc:docMk/>
          <pc:sldMk cId="0" sldId="273"/>
        </pc:sldMkLst>
        <pc:spChg chg="add mod">
          <ac:chgData name="Sébastien BIARDEAU" userId="84ae80e213d9d2b0" providerId="LiveId" clId="{BF876E16-6779-45BD-B397-22B1BDF5EFC0}" dt="2022-07-15T14:54:12.662" v="364" actId="692"/>
          <ac:spMkLst>
            <pc:docMk/>
            <pc:sldMk cId="0" sldId="273"/>
            <ac:spMk id="2" creationId="{1D830BB7-4426-0D8E-0CD3-1F6BFD65A056}"/>
          </ac:spMkLst>
        </pc:spChg>
        <pc:spChg chg="add mod">
          <ac:chgData name="Sébastien BIARDEAU" userId="84ae80e213d9d2b0" providerId="LiveId" clId="{BF876E16-6779-45BD-B397-22B1BDF5EFC0}" dt="2022-07-15T14:54:48.037" v="370" actId="14100"/>
          <ac:spMkLst>
            <pc:docMk/>
            <pc:sldMk cId="0" sldId="273"/>
            <ac:spMk id="15" creationId="{824E7BFE-0DD8-7A72-1ABC-6A759F6C9DC9}"/>
          </ac:spMkLst>
        </pc:spChg>
        <pc:spChg chg="mod">
          <ac:chgData name="Sébastien BIARDEAU" userId="84ae80e213d9d2b0" providerId="LiveId" clId="{BF876E16-6779-45BD-B397-22B1BDF5EFC0}" dt="2022-07-15T15:06:39.750" v="388" actId="14100"/>
          <ac:spMkLst>
            <pc:docMk/>
            <pc:sldMk cId="0" sldId="273"/>
            <ac:spMk id="262" creationId="{00000000-0000-0000-0000-000000000000}"/>
          </ac:spMkLst>
        </pc:spChg>
        <pc:picChg chg="mod">
          <ac:chgData name="Sébastien BIARDEAU" userId="84ae80e213d9d2b0" providerId="LiveId" clId="{BF876E16-6779-45BD-B397-22B1BDF5EFC0}" dt="2022-07-15T14:54:31.506" v="366" actId="1076"/>
          <ac:picMkLst>
            <pc:docMk/>
            <pc:sldMk cId="0" sldId="273"/>
            <ac:picMk id="265" creationId="{00000000-0000-0000-0000-000000000000}"/>
          </ac:picMkLst>
        </pc:picChg>
      </pc:sldChg>
      <pc:sldChg chg="modSp mod">
        <pc:chgData name="Sébastien BIARDEAU" userId="84ae80e213d9d2b0" providerId="LiveId" clId="{BF876E16-6779-45BD-B397-22B1BDF5EFC0}" dt="2022-07-15T14:55:01.156" v="372" actId="14100"/>
        <pc:sldMkLst>
          <pc:docMk/>
          <pc:sldMk cId="0" sldId="274"/>
        </pc:sldMkLst>
        <pc:spChg chg="mod">
          <ac:chgData name="Sébastien BIARDEAU" userId="84ae80e213d9d2b0" providerId="LiveId" clId="{BF876E16-6779-45BD-B397-22B1BDF5EFC0}" dt="2022-07-15T14:54:58.121" v="371" actId="14100"/>
          <ac:spMkLst>
            <pc:docMk/>
            <pc:sldMk cId="0" sldId="274"/>
            <ac:spMk id="276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55:01.156" v="372" actId="14100"/>
          <ac:spMkLst>
            <pc:docMk/>
            <pc:sldMk cId="0" sldId="274"/>
            <ac:spMk id="277" creationId="{00000000-0000-0000-0000-000000000000}"/>
          </ac:spMkLst>
        </pc:spChg>
      </pc:sldChg>
      <pc:sldChg chg="modSp mod">
        <pc:chgData name="Sébastien BIARDEAU" userId="84ae80e213d9d2b0" providerId="LiveId" clId="{BF876E16-6779-45BD-B397-22B1BDF5EFC0}" dt="2022-07-15T14:55:13.378" v="374" actId="14100"/>
        <pc:sldMkLst>
          <pc:docMk/>
          <pc:sldMk cId="0" sldId="275"/>
        </pc:sldMkLst>
        <pc:spChg chg="mod">
          <ac:chgData name="Sébastien BIARDEAU" userId="84ae80e213d9d2b0" providerId="LiveId" clId="{BF876E16-6779-45BD-B397-22B1BDF5EFC0}" dt="2022-07-15T14:55:09.811" v="373" actId="14100"/>
          <ac:spMkLst>
            <pc:docMk/>
            <pc:sldMk cId="0" sldId="275"/>
            <ac:spMk id="291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55:13.378" v="374" actId="14100"/>
          <ac:spMkLst>
            <pc:docMk/>
            <pc:sldMk cId="0" sldId="275"/>
            <ac:spMk id="292" creationId="{00000000-0000-0000-0000-000000000000}"/>
          </ac:spMkLst>
        </pc:spChg>
      </pc:sldChg>
      <pc:sldChg chg="modSp mod">
        <pc:chgData name="Sébastien BIARDEAU" userId="84ae80e213d9d2b0" providerId="LiveId" clId="{BF876E16-6779-45BD-B397-22B1BDF5EFC0}" dt="2022-07-15T14:55:24.911" v="376" actId="14100"/>
        <pc:sldMkLst>
          <pc:docMk/>
          <pc:sldMk cId="0" sldId="276"/>
        </pc:sldMkLst>
        <pc:spChg chg="mod">
          <ac:chgData name="Sébastien BIARDEAU" userId="84ae80e213d9d2b0" providerId="LiveId" clId="{BF876E16-6779-45BD-B397-22B1BDF5EFC0}" dt="2022-07-15T14:55:21.458" v="375" actId="14100"/>
          <ac:spMkLst>
            <pc:docMk/>
            <pc:sldMk cId="0" sldId="276"/>
            <ac:spMk id="304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55:24.911" v="376" actId="14100"/>
          <ac:spMkLst>
            <pc:docMk/>
            <pc:sldMk cId="0" sldId="276"/>
            <ac:spMk id="305" creationId="{00000000-0000-0000-0000-000000000000}"/>
          </ac:spMkLst>
        </pc:spChg>
      </pc:sldChg>
      <pc:sldChg chg="modSp mod">
        <pc:chgData name="Sébastien BIARDEAU" userId="84ae80e213d9d2b0" providerId="LiveId" clId="{BF876E16-6779-45BD-B397-22B1BDF5EFC0}" dt="2022-07-15T14:55:33.559" v="377" actId="14100"/>
        <pc:sldMkLst>
          <pc:docMk/>
          <pc:sldMk cId="0" sldId="277"/>
        </pc:sldMkLst>
        <pc:spChg chg="mod">
          <ac:chgData name="Sébastien BIARDEAU" userId="84ae80e213d9d2b0" providerId="LiveId" clId="{BF876E16-6779-45BD-B397-22B1BDF5EFC0}" dt="2022-07-15T14:55:33.559" v="377" actId="14100"/>
          <ac:spMkLst>
            <pc:docMk/>
            <pc:sldMk cId="0" sldId="277"/>
            <ac:spMk id="320" creationId="{00000000-0000-0000-0000-000000000000}"/>
          </ac:spMkLst>
        </pc:spChg>
      </pc:sldChg>
      <pc:sldChg chg="modSp mod">
        <pc:chgData name="Sébastien BIARDEAU" userId="84ae80e213d9d2b0" providerId="LiveId" clId="{BF876E16-6779-45BD-B397-22B1BDF5EFC0}" dt="2022-07-15T14:56:12.940" v="381" actId="14100"/>
        <pc:sldMkLst>
          <pc:docMk/>
          <pc:sldMk cId="0" sldId="278"/>
        </pc:sldMkLst>
        <pc:spChg chg="mod">
          <ac:chgData name="Sébastien BIARDEAU" userId="84ae80e213d9d2b0" providerId="LiveId" clId="{BF876E16-6779-45BD-B397-22B1BDF5EFC0}" dt="2022-07-15T14:56:12.940" v="381" actId="14100"/>
          <ac:spMkLst>
            <pc:docMk/>
            <pc:sldMk cId="0" sldId="278"/>
            <ac:spMk id="335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55:51.276" v="379" actId="14100"/>
          <ac:spMkLst>
            <pc:docMk/>
            <pc:sldMk cId="0" sldId="278"/>
            <ac:spMk id="337" creationId="{00000000-0000-0000-0000-000000000000}"/>
          </ac:spMkLst>
        </pc:spChg>
      </pc:sldChg>
      <pc:sldChg chg="modSp mod">
        <pc:chgData name="Sébastien BIARDEAU" userId="84ae80e213d9d2b0" providerId="LiveId" clId="{BF876E16-6779-45BD-B397-22B1BDF5EFC0}" dt="2022-07-15T14:56:27.643" v="382" actId="14100"/>
        <pc:sldMkLst>
          <pc:docMk/>
          <pc:sldMk cId="0" sldId="279"/>
        </pc:sldMkLst>
        <pc:spChg chg="mod">
          <ac:chgData name="Sébastien BIARDEAU" userId="84ae80e213d9d2b0" providerId="LiveId" clId="{BF876E16-6779-45BD-B397-22B1BDF5EFC0}" dt="2022-07-15T14:56:27.643" v="382" actId="14100"/>
          <ac:spMkLst>
            <pc:docMk/>
            <pc:sldMk cId="0" sldId="279"/>
            <ac:spMk id="352" creationId="{00000000-0000-0000-0000-000000000000}"/>
          </ac:spMkLst>
        </pc:spChg>
      </pc:sldChg>
      <pc:sldChg chg="modSp">
        <pc:chgData name="Sébastien BIARDEAU" userId="84ae80e213d9d2b0" providerId="LiveId" clId="{BF876E16-6779-45BD-B397-22B1BDF5EFC0}" dt="2022-07-15T14:56:51.648" v="386" actId="179"/>
        <pc:sldMkLst>
          <pc:docMk/>
          <pc:sldMk cId="0" sldId="280"/>
        </pc:sldMkLst>
        <pc:spChg chg="mod">
          <ac:chgData name="Sébastien BIARDEAU" userId="84ae80e213d9d2b0" providerId="LiveId" clId="{BF876E16-6779-45BD-B397-22B1BDF5EFC0}" dt="2022-07-15T14:56:36.586" v="383" actId="179"/>
          <ac:spMkLst>
            <pc:docMk/>
            <pc:sldMk cId="0" sldId="280"/>
            <ac:spMk id="364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56:51.648" v="386" actId="179"/>
          <ac:spMkLst>
            <pc:docMk/>
            <pc:sldMk cId="0" sldId="280"/>
            <ac:spMk id="365" creationId="{00000000-0000-0000-0000-000000000000}"/>
          </ac:spMkLst>
        </pc:spChg>
      </pc:sldChg>
      <pc:sldChg chg="modSp mod">
        <pc:chgData name="Sébastien BIARDEAU" userId="84ae80e213d9d2b0" providerId="LiveId" clId="{BF876E16-6779-45BD-B397-22B1BDF5EFC0}" dt="2022-07-15T14:41:09.593" v="29" actId="14100"/>
        <pc:sldMkLst>
          <pc:docMk/>
          <pc:sldMk cId="0" sldId="281"/>
        </pc:sldMkLst>
        <pc:spChg chg="mod">
          <ac:chgData name="Sébastien BIARDEAU" userId="84ae80e213d9d2b0" providerId="LiveId" clId="{BF876E16-6779-45BD-B397-22B1BDF5EFC0}" dt="2022-07-15T14:40:38.019" v="27" actId="14100"/>
          <ac:spMkLst>
            <pc:docMk/>
            <pc:sldMk cId="0" sldId="281"/>
            <ac:spMk id="378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41:05.008" v="28" actId="14100"/>
          <ac:spMkLst>
            <pc:docMk/>
            <pc:sldMk cId="0" sldId="281"/>
            <ac:spMk id="383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41:09.593" v="29" actId="14100"/>
          <ac:spMkLst>
            <pc:docMk/>
            <pc:sldMk cId="0" sldId="281"/>
            <ac:spMk id="386" creationId="{00000000-0000-0000-0000-000000000000}"/>
          </ac:spMkLst>
        </pc:spChg>
      </pc:sldChg>
      <pc:sldChg chg="addSp modSp mod modAnim">
        <pc:chgData name="Sébastien BIARDEAU" userId="84ae80e213d9d2b0" providerId="LiveId" clId="{BF876E16-6779-45BD-B397-22B1BDF5EFC0}" dt="2022-07-15T14:43:37.237" v="130" actId="1035"/>
        <pc:sldMkLst>
          <pc:docMk/>
          <pc:sldMk cId="0" sldId="282"/>
        </pc:sldMkLst>
        <pc:spChg chg="add mod">
          <ac:chgData name="Sébastien BIARDEAU" userId="84ae80e213d9d2b0" providerId="LiveId" clId="{BF876E16-6779-45BD-B397-22B1BDF5EFC0}" dt="2022-07-15T14:43:37.237" v="130" actId="1035"/>
          <ac:spMkLst>
            <pc:docMk/>
            <pc:sldMk cId="0" sldId="282"/>
            <ac:spMk id="20" creationId="{C9CDE510-C1DF-CBB4-98EF-630C5CE28528}"/>
          </ac:spMkLst>
        </pc:spChg>
        <pc:spChg chg="mod">
          <ac:chgData name="Sébastien BIARDEAU" userId="84ae80e213d9d2b0" providerId="LiveId" clId="{BF876E16-6779-45BD-B397-22B1BDF5EFC0}" dt="2022-07-15T14:42:55.441" v="72" actId="1037"/>
          <ac:spMkLst>
            <pc:docMk/>
            <pc:sldMk cId="0" sldId="282"/>
            <ac:spMk id="401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41:42.463" v="30" actId="1076"/>
          <ac:spMkLst>
            <pc:docMk/>
            <pc:sldMk cId="0" sldId="282"/>
            <ac:spMk id="402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43:21.701" v="104" actId="1036"/>
          <ac:spMkLst>
            <pc:docMk/>
            <pc:sldMk cId="0" sldId="282"/>
            <ac:spMk id="403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42:46.397" v="41" actId="14100"/>
          <ac:spMkLst>
            <pc:docMk/>
            <pc:sldMk cId="0" sldId="282"/>
            <ac:spMk id="404" creationId="{00000000-0000-0000-0000-000000000000}"/>
          </ac:spMkLst>
        </pc:spChg>
      </pc:sldChg>
      <pc:sldChg chg="modSp mod">
        <pc:chgData name="Sébastien BIARDEAU" userId="84ae80e213d9d2b0" providerId="LiveId" clId="{BF876E16-6779-45BD-B397-22B1BDF5EFC0}" dt="2022-07-15T14:46:22.427" v="157" actId="692"/>
        <pc:sldMkLst>
          <pc:docMk/>
          <pc:sldMk cId="0" sldId="283"/>
        </pc:sldMkLst>
        <pc:spChg chg="mod">
          <ac:chgData name="Sébastien BIARDEAU" userId="84ae80e213d9d2b0" providerId="LiveId" clId="{BF876E16-6779-45BD-B397-22B1BDF5EFC0}" dt="2022-07-15T14:43:58.686" v="131" actId="208"/>
          <ac:spMkLst>
            <pc:docMk/>
            <pc:sldMk cId="0" sldId="283"/>
            <ac:spMk id="412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46:06.768" v="153" actId="692"/>
          <ac:spMkLst>
            <pc:docMk/>
            <pc:sldMk cId="0" sldId="283"/>
            <ac:spMk id="416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45:43.808" v="145" actId="692"/>
          <ac:spMkLst>
            <pc:docMk/>
            <pc:sldMk cId="0" sldId="283"/>
            <ac:spMk id="419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45:30.392" v="141" actId="692"/>
          <ac:spMkLst>
            <pc:docMk/>
            <pc:sldMk cId="0" sldId="283"/>
            <ac:spMk id="423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45:55.987" v="149" actId="692"/>
          <ac:spMkLst>
            <pc:docMk/>
            <pc:sldMk cId="0" sldId="283"/>
            <ac:spMk id="425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46:22.427" v="157" actId="692"/>
          <ac:spMkLst>
            <pc:docMk/>
            <pc:sldMk cId="0" sldId="283"/>
            <ac:spMk id="426" creationId="{00000000-0000-0000-0000-000000000000}"/>
          </ac:spMkLst>
        </pc:spChg>
      </pc:sldChg>
      <pc:sldChg chg="modSp mod">
        <pc:chgData name="Sébastien BIARDEAU" userId="84ae80e213d9d2b0" providerId="LiveId" clId="{BF876E16-6779-45BD-B397-22B1BDF5EFC0}" dt="2022-07-15T14:47:21.359" v="160" actId="14100"/>
        <pc:sldMkLst>
          <pc:docMk/>
          <pc:sldMk cId="0" sldId="285"/>
        </pc:sldMkLst>
        <pc:spChg chg="mod">
          <ac:chgData name="Sébastien BIARDEAU" userId="84ae80e213d9d2b0" providerId="LiveId" clId="{BF876E16-6779-45BD-B397-22B1BDF5EFC0}" dt="2022-07-15T14:47:21.359" v="160" actId="14100"/>
          <ac:spMkLst>
            <pc:docMk/>
            <pc:sldMk cId="0" sldId="285"/>
            <ac:spMk id="458" creationId="{00000000-0000-0000-0000-000000000000}"/>
          </ac:spMkLst>
        </pc:spChg>
      </pc:sldChg>
      <pc:sldChg chg="modSp mod">
        <pc:chgData name="Sébastien BIARDEAU" userId="84ae80e213d9d2b0" providerId="LiveId" clId="{BF876E16-6779-45BD-B397-22B1BDF5EFC0}" dt="2022-07-15T14:47:54.447" v="163" actId="14100"/>
        <pc:sldMkLst>
          <pc:docMk/>
          <pc:sldMk cId="0" sldId="286"/>
        </pc:sldMkLst>
        <pc:spChg chg="mod">
          <ac:chgData name="Sébastien BIARDEAU" userId="84ae80e213d9d2b0" providerId="LiveId" clId="{BF876E16-6779-45BD-B397-22B1BDF5EFC0}" dt="2022-07-15T14:47:44.524" v="162" actId="1076"/>
          <ac:spMkLst>
            <pc:docMk/>
            <pc:sldMk cId="0" sldId="286"/>
            <ac:spMk id="474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47:54.447" v="163" actId="14100"/>
          <ac:spMkLst>
            <pc:docMk/>
            <pc:sldMk cId="0" sldId="286"/>
            <ac:spMk id="477" creationId="{00000000-0000-0000-0000-000000000000}"/>
          </ac:spMkLst>
        </pc:spChg>
      </pc:sldChg>
      <pc:sldChg chg="modSp mod">
        <pc:chgData name="Sébastien BIARDEAU" userId="84ae80e213d9d2b0" providerId="LiveId" clId="{BF876E16-6779-45BD-B397-22B1BDF5EFC0}" dt="2022-07-15T14:49:36.234" v="249" actId="1037"/>
        <pc:sldMkLst>
          <pc:docMk/>
          <pc:sldMk cId="0" sldId="287"/>
        </pc:sldMkLst>
        <pc:spChg chg="mod">
          <ac:chgData name="Sébastien BIARDEAU" userId="84ae80e213d9d2b0" providerId="LiveId" clId="{BF876E16-6779-45BD-B397-22B1BDF5EFC0}" dt="2022-07-15T14:48:47.732" v="184" actId="1036"/>
          <ac:spMkLst>
            <pc:docMk/>
            <pc:sldMk cId="0" sldId="287"/>
            <ac:spMk id="486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49:02.633" v="211" actId="1036"/>
          <ac:spMkLst>
            <pc:docMk/>
            <pc:sldMk cId="0" sldId="287"/>
            <ac:spMk id="489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49:24.543" v="229" actId="1035"/>
          <ac:spMkLst>
            <pc:docMk/>
            <pc:sldMk cId="0" sldId="287"/>
            <ac:spMk id="492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49:36.234" v="249" actId="1037"/>
          <ac:spMkLst>
            <pc:docMk/>
            <pc:sldMk cId="0" sldId="287"/>
            <ac:spMk id="494" creationId="{00000000-0000-0000-0000-000000000000}"/>
          </ac:spMkLst>
        </pc:spChg>
      </pc:sldChg>
      <pc:sldChg chg="modSp mod">
        <pc:chgData name="Sébastien BIARDEAU" userId="84ae80e213d9d2b0" providerId="LiveId" clId="{BF876E16-6779-45BD-B397-22B1BDF5EFC0}" dt="2022-07-15T14:51:22.582" v="351" actId="1037"/>
        <pc:sldMkLst>
          <pc:docMk/>
          <pc:sldMk cId="0" sldId="288"/>
        </pc:sldMkLst>
        <pc:spChg chg="mod">
          <ac:chgData name="Sébastien BIARDEAU" userId="84ae80e213d9d2b0" providerId="LiveId" clId="{BF876E16-6779-45BD-B397-22B1BDF5EFC0}" dt="2022-07-15T14:51:22.582" v="351" actId="1037"/>
          <ac:spMkLst>
            <pc:docMk/>
            <pc:sldMk cId="0" sldId="288"/>
            <ac:spMk id="501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51:13.949" v="343" actId="1037"/>
          <ac:spMkLst>
            <pc:docMk/>
            <pc:sldMk cId="0" sldId="288"/>
            <ac:spMk id="502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50:39.933" v="306" actId="1037"/>
          <ac:spMkLst>
            <pc:docMk/>
            <pc:sldMk cId="0" sldId="288"/>
            <ac:spMk id="507" creationId="{00000000-0000-0000-0000-000000000000}"/>
          </ac:spMkLst>
        </pc:spChg>
        <pc:spChg chg="mod">
          <ac:chgData name="Sébastien BIARDEAU" userId="84ae80e213d9d2b0" providerId="LiveId" clId="{BF876E16-6779-45BD-B397-22B1BDF5EFC0}" dt="2022-07-15T14:50:54.548" v="336" actId="1037"/>
          <ac:spMkLst>
            <pc:docMk/>
            <pc:sldMk cId="0" sldId="288"/>
            <ac:spMk id="50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4EAE39D-01C9-4C0C-8EEB-288001D82E0E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91080"/>
            <a:ext cx="822924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532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F929F0D-131C-4778-B579-AD1FAC3877D3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91080"/>
            <a:ext cx="822924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532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D4FC367-9D1D-492C-98F1-A3A02D4BCB81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91080"/>
            <a:ext cx="822924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532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097D45E-7346-4890-930B-9869B3727FC5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91080"/>
            <a:ext cx="822924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532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A71D3BA-63A1-4FE2-9791-29C7528BAE28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91080"/>
            <a:ext cx="822924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532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79C3F47-1DFA-413F-8ABA-31C9753C1EEB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91080"/>
            <a:ext cx="822924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532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484F0EE-7F91-4E46-AB42-D5323429BCA4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91080"/>
            <a:ext cx="822924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532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1D791F5-9A7C-450B-9973-68248D6F65D3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6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F817223-2A0B-4608-9961-4690310A5FAD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91080"/>
            <a:ext cx="822924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532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956DA51-4AB8-42DF-99C6-04844D73C679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91080"/>
            <a:ext cx="822924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532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FA1B9C6-A711-4C5D-9FBC-6A67853372D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91080"/>
            <a:ext cx="822924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532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F1B126C-6469-4D1C-88C7-757037DBD933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r-FR" sz="532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7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87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39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102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9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67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2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3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2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3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2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3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20" b="0" strike="noStrike" spc="-1">
                <a:latin typeface="Arial"/>
              </a:rPr>
              <a:t>Septième niveau de plan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7200" y="6247440"/>
            <a:ext cx="2130120" cy="47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6960" y="6247440"/>
            <a:ext cx="2898360" cy="47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5960" y="6247440"/>
            <a:ext cx="2130120" cy="47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8543335D-6746-4A10-84F5-61C62C5C4394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oneTexte 40"/>
          <p:cNvSpPr txBox="1"/>
          <p:nvPr/>
        </p:nvSpPr>
        <p:spPr>
          <a:xfrm>
            <a:off x="-110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49040" y="2071080"/>
            <a:ext cx="6674400" cy="1721520"/>
          </a:xfrm>
          <a:prstGeom prst="rect">
            <a:avLst/>
          </a:prstGeom>
          <a:solidFill>
            <a:srgbClr val="C0C0C0"/>
          </a:solidFill>
          <a:ln w="25400" cap="rnd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60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Quelques notions</a:t>
            </a:r>
            <a:endParaRPr lang="fr-FR" sz="60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ctr">
              <a:buNone/>
            </a:pPr>
            <a:r>
              <a:rPr lang="fr-FR" sz="60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de chimie</a:t>
            </a:r>
            <a:r>
              <a:rPr lang="fr-FR" sz="1800" b="0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ZoneTexte 140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142" name="ZoneTexte 141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143" name="ZoneTexte 142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144" name="ZoneTexte 143"/>
          <p:cNvSpPr txBox="1"/>
          <p:nvPr/>
        </p:nvSpPr>
        <p:spPr>
          <a:xfrm>
            <a:off x="-23040" y="39744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2.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Principaux composés et principales fonctions chimiques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45" name="ZoneTexte 144"/>
          <p:cNvSpPr txBox="1"/>
          <p:nvPr/>
        </p:nvSpPr>
        <p:spPr>
          <a:xfrm>
            <a:off x="9359" y="808920"/>
            <a:ext cx="6564435" cy="7700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 dirty="0">
                <a:solidFill>
                  <a:srgbClr val="0000FF"/>
                </a:solidFill>
                <a:latin typeface="Arial"/>
              </a:rPr>
              <a:t>	2.2. </a:t>
            </a:r>
            <a:r>
              <a:rPr lang="fr-FR" sz="2400" b="1" u="sng" strike="noStrike" spc="-1" dirty="0">
                <a:solidFill>
                  <a:srgbClr val="0000FF"/>
                </a:solidFill>
                <a:uFillTx/>
                <a:latin typeface="Arial"/>
              </a:rPr>
              <a:t>Fonctions chimiques</a:t>
            </a:r>
            <a:endParaRPr lang="fr-FR" sz="2400" b="0" strike="noStrike" spc="-1" dirty="0">
              <a:latin typeface="Arial"/>
            </a:endParaRPr>
          </a:p>
          <a:p>
            <a:endParaRPr lang="fr-FR" sz="2400" b="0" strike="noStrike" spc="-1" dirty="0">
              <a:latin typeface="Arial"/>
            </a:endParaRPr>
          </a:p>
        </p:txBody>
      </p:sp>
      <p:sp>
        <p:nvSpPr>
          <p:cNvPr id="146" name="ZoneTexte 145"/>
          <p:cNvSpPr txBox="1"/>
          <p:nvPr/>
        </p:nvSpPr>
        <p:spPr>
          <a:xfrm>
            <a:off x="360" y="1187640"/>
            <a:ext cx="84524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8000"/>
                </a:solidFill>
                <a:latin typeface="Arial"/>
                <a:ea typeface="Microsoft YaHei"/>
              </a:rPr>
              <a:t>	     2.2.1. </a:t>
            </a:r>
            <a:r>
              <a:rPr lang="fr-FR" sz="2400" b="1" u="sng" strike="noStrike" spc="-1">
                <a:solidFill>
                  <a:srgbClr val="008000"/>
                </a:solidFill>
                <a:uFillTx/>
                <a:latin typeface="Arial"/>
              </a:rPr>
              <a:t>Groupements chimiques oxygénées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47" name="ZoneTexte 146"/>
          <p:cNvSpPr txBox="1"/>
          <p:nvPr/>
        </p:nvSpPr>
        <p:spPr>
          <a:xfrm>
            <a:off x="720" y="1584000"/>
            <a:ext cx="84524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8000"/>
                </a:solidFill>
                <a:latin typeface="Arial"/>
                <a:ea typeface="Microsoft YaHei"/>
              </a:rPr>
              <a:t>	     2.2.2. </a:t>
            </a:r>
            <a:r>
              <a:rPr lang="fr-FR" sz="2400" b="1" u="sng" strike="noStrike" spc="-1">
                <a:solidFill>
                  <a:srgbClr val="008000"/>
                </a:solidFill>
                <a:uFillTx/>
                <a:latin typeface="Arial"/>
              </a:rPr>
              <a:t>Groupements chimiques azotées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48" name="ZoneTexte 147"/>
          <p:cNvSpPr txBox="1"/>
          <p:nvPr/>
        </p:nvSpPr>
        <p:spPr>
          <a:xfrm>
            <a:off x="1080" y="1980360"/>
            <a:ext cx="84524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8000"/>
                </a:solidFill>
                <a:latin typeface="Arial"/>
                <a:ea typeface="Microsoft YaHei"/>
              </a:rPr>
              <a:t>	     2.2.3. </a:t>
            </a:r>
            <a:r>
              <a:rPr lang="fr-FR" sz="2400" b="1" u="sng" strike="noStrike" spc="-1">
                <a:solidFill>
                  <a:srgbClr val="008000"/>
                </a:solidFill>
                <a:uFillTx/>
                <a:latin typeface="Arial"/>
              </a:rPr>
              <a:t>Groupements chimiques soufrés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49" name="ZoneTexte 148"/>
          <p:cNvSpPr txBox="1"/>
          <p:nvPr/>
        </p:nvSpPr>
        <p:spPr>
          <a:xfrm>
            <a:off x="1440" y="2376720"/>
            <a:ext cx="84524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8000"/>
                </a:solidFill>
                <a:latin typeface="Arial"/>
                <a:ea typeface="Microsoft YaHei"/>
              </a:rPr>
              <a:t>	     2.2.4. </a:t>
            </a:r>
            <a:r>
              <a:rPr lang="fr-FR" sz="2400" b="1" u="sng" strike="noStrike" spc="-1">
                <a:solidFill>
                  <a:srgbClr val="008000"/>
                </a:solidFill>
                <a:uFillTx/>
                <a:latin typeface="Arial"/>
              </a:rPr>
              <a:t>Groupements chimiques phosphorés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50" name="Image 149"/>
          <p:cNvPicPr/>
          <p:nvPr/>
        </p:nvPicPr>
        <p:blipFill>
          <a:blip r:embed="rId2"/>
          <a:stretch/>
        </p:blipFill>
        <p:spPr>
          <a:xfrm>
            <a:off x="3116160" y="3183120"/>
            <a:ext cx="2458800" cy="2048760"/>
          </a:xfrm>
          <a:prstGeom prst="rect">
            <a:avLst/>
          </a:prstGeom>
          <a:ln w="36000">
            <a:noFill/>
          </a:ln>
        </p:spPr>
      </p:pic>
      <p:sp>
        <p:nvSpPr>
          <p:cNvPr id="151" name="ZoneTexte 150"/>
          <p:cNvSpPr txBox="1"/>
          <p:nvPr/>
        </p:nvSpPr>
        <p:spPr>
          <a:xfrm>
            <a:off x="2506320" y="5354640"/>
            <a:ext cx="35982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Arial"/>
              </a:rPr>
              <a:t>ester phosphorique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3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4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5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6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ZoneTexte 151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153" name="ZoneTexte 152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154" name="ZoneTexte 153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155" name="ZoneTexte 154"/>
          <p:cNvSpPr txBox="1"/>
          <p:nvPr/>
        </p:nvSpPr>
        <p:spPr>
          <a:xfrm>
            <a:off x="70560" y="398520"/>
            <a:ext cx="9030960" cy="629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2000" b="1" strike="noStrike" spc="-1">
                <a:solidFill>
                  <a:srgbClr val="FFA500"/>
                </a:solidFill>
                <a:latin typeface="Arial"/>
              </a:rPr>
              <a:t>Q1.</a:t>
            </a:r>
            <a:r>
              <a:rPr lang="fr-FR" sz="1800" b="0" strike="noStrike" spc="-1">
                <a:latin typeface="Arial"/>
              </a:rPr>
              <a:t> </a:t>
            </a:r>
            <a:r>
              <a:rPr lang="fr-FR" sz="1800" b="0" strike="noStrike" spc="-1">
                <a:latin typeface="Arial"/>
                <a:ea typeface="Microsoft YaHei"/>
              </a:rPr>
              <a:t>Nommer les fonctions chimiques et les groupements fonctionnels dans les molécules suivantes.</a:t>
            </a:r>
            <a:r>
              <a:rPr lang="fr-FR" sz="1800" b="0" strike="noStrike" spc="-1">
                <a:latin typeface="Arial"/>
              </a:rPr>
              <a:t>Repérer les acides </a:t>
            </a:r>
            <a:r>
              <a:rPr lang="fr-FR" sz="1800" b="0" strike="noStrike" spc="-1">
                <a:latin typeface="Arial"/>
                <a:ea typeface="Times New Roman"/>
              </a:rPr>
              <a:t>α</a:t>
            </a:r>
            <a:r>
              <a:rPr lang="fr-FR" sz="1800" b="0" strike="noStrike" spc="-1">
                <a:latin typeface="Arial"/>
              </a:rPr>
              <a:t>-aminés.</a:t>
            </a:r>
          </a:p>
        </p:txBody>
      </p:sp>
      <p:sp>
        <p:nvSpPr>
          <p:cNvPr id="2" name="ZoneTexte 154"/>
          <p:cNvSpPr txBox="1"/>
          <p:nvPr/>
        </p:nvSpPr>
        <p:spPr>
          <a:xfrm>
            <a:off x="70560" y="398520"/>
            <a:ext cx="9030960" cy="629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2000" b="1" strike="noStrike" spc="-1">
                <a:solidFill>
                  <a:srgbClr val="FFA500"/>
                </a:solidFill>
                <a:latin typeface="Arial"/>
              </a:rPr>
              <a:t>Q1.</a:t>
            </a:r>
            <a:r>
              <a:rPr lang="fr-FR" sz="1800" b="0" strike="noStrike" spc="-1">
                <a:latin typeface="Arial"/>
              </a:rPr>
              <a:t> </a:t>
            </a:r>
            <a:r>
              <a:rPr lang="fr-FR" sz="1800" b="0" strike="noStrike" spc="-1">
                <a:latin typeface="Arial"/>
                <a:ea typeface="Microsoft YaHei"/>
              </a:rPr>
              <a:t>Nommer les fonctions chimiques et les groupements fonctionnels dans les molécules suivantes.</a:t>
            </a:r>
            <a:r>
              <a:rPr lang="fr-FR" sz="1800" b="0" strike="noStrike" spc="-1">
                <a:latin typeface="Arial"/>
              </a:rPr>
              <a:t>Repérer les acides </a:t>
            </a:r>
            <a:r>
              <a:rPr lang="fr-FR" sz="1800" b="0" strike="noStrike" spc="-1">
                <a:latin typeface="Arial"/>
                <a:ea typeface="Times New Roman"/>
              </a:rPr>
              <a:t>α</a:t>
            </a:r>
            <a:r>
              <a:rPr lang="fr-FR" sz="1800" b="0" strike="noStrike" spc="-1">
                <a:latin typeface="Arial"/>
              </a:rPr>
              <a:t>-aminés.</a:t>
            </a:r>
          </a:p>
        </p:txBody>
      </p:sp>
      <p:pic>
        <p:nvPicPr>
          <p:cNvPr id="156" name="Image 155"/>
          <p:cNvPicPr/>
          <p:nvPr/>
        </p:nvPicPr>
        <p:blipFill>
          <a:blip r:embed="rId2"/>
          <a:stretch/>
        </p:blipFill>
        <p:spPr>
          <a:xfrm>
            <a:off x="41760" y="1264680"/>
            <a:ext cx="5390280" cy="4276800"/>
          </a:xfrm>
          <a:prstGeom prst="rect">
            <a:avLst/>
          </a:prstGeom>
          <a:ln w="36000">
            <a:noFill/>
          </a:ln>
        </p:spPr>
      </p:pic>
      <p:pic>
        <p:nvPicPr>
          <p:cNvPr id="157" name="Image 156"/>
          <p:cNvPicPr/>
          <p:nvPr/>
        </p:nvPicPr>
        <p:blipFill>
          <a:blip r:embed="rId3"/>
          <a:stretch/>
        </p:blipFill>
        <p:spPr>
          <a:xfrm>
            <a:off x="5672880" y="1342440"/>
            <a:ext cx="1551960" cy="1539000"/>
          </a:xfrm>
          <a:prstGeom prst="rect">
            <a:avLst/>
          </a:prstGeom>
          <a:ln w="36000">
            <a:noFill/>
          </a:ln>
        </p:spPr>
      </p:pic>
      <p:pic>
        <p:nvPicPr>
          <p:cNvPr id="158" name="Image 157"/>
          <p:cNvPicPr/>
          <p:nvPr/>
        </p:nvPicPr>
        <p:blipFill>
          <a:blip r:embed="rId4"/>
          <a:stretch/>
        </p:blipFill>
        <p:spPr>
          <a:xfrm>
            <a:off x="373680" y="4576680"/>
            <a:ext cx="3094920" cy="1293840"/>
          </a:xfrm>
          <a:prstGeom prst="rect">
            <a:avLst/>
          </a:prstGeom>
          <a:ln w="36000">
            <a:noFill/>
          </a:ln>
        </p:spPr>
      </p:pic>
      <p:pic>
        <p:nvPicPr>
          <p:cNvPr id="159" name="Image 158"/>
          <p:cNvPicPr/>
          <p:nvPr/>
        </p:nvPicPr>
        <p:blipFill>
          <a:blip r:embed="rId5"/>
          <a:stretch/>
        </p:blipFill>
        <p:spPr>
          <a:xfrm>
            <a:off x="7401600" y="1578600"/>
            <a:ext cx="1522800" cy="1313640"/>
          </a:xfrm>
          <a:prstGeom prst="rect">
            <a:avLst/>
          </a:prstGeom>
          <a:ln w="36000">
            <a:noFill/>
          </a:ln>
        </p:spPr>
      </p:pic>
      <p:pic>
        <p:nvPicPr>
          <p:cNvPr id="160" name="Image 159"/>
          <p:cNvPicPr/>
          <p:nvPr/>
        </p:nvPicPr>
        <p:blipFill>
          <a:blip r:embed="rId6"/>
          <a:stretch/>
        </p:blipFill>
        <p:spPr>
          <a:xfrm>
            <a:off x="5619600" y="3335760"/>
            <a:ext cx="2219400" cy="1227600"/>
          </a:xfrm>
          <a:prstGeom prst="rect">
            <a:avLst/>
          </a:prstGeom>
          <a:ln w="36000">
            <a:noFill/>
          </a:ln>
        </p:spPr>
      </p:pic>
      <p:pic>
        <p:nvPicPr>
          <p:cNvPr id="161" name="Image 160"/>
          <p:cNvPicPr/>
          <p:nvPr/>
        </p:nvPicPr>
        <p:blipFill>
          <a:blip r:embed="rId7"/>
          <a:stretch/>
        </p:blipFill>
        <p:spPr>
          <a:xfrm>
            <a:off x="5577840" y="5115960"/>
            <a:ext cx="2066040" cy="1333080"/>
          </a:xfrm>
          <a:prstGeom prst="rect">
            <a:avLst/>
          </a:prstGeom>
          <a:ln w="36000">
            <a:noFill/>
          </a:ln>
        </p:spPr>
      </p:pic>
      <p:pic>
        <p:nvPicPr>
          <p:cNvPr id="162" name="Image 161"/>
          <p:cNvPicPr/>
          <p:nvPr/>
        </p:nvPicPr>
        <p:blipFill>
          <a:blip r:embed="rId8"/>
          <a:stretch/>
        </p:blipFill>
        <p:spPr>
          <a:xfrm>
            <a:off x="7859880" y="3723480"/>
            <a:ext cx="1189440" cy="1952280"/>
          </a:xfrm>
          <a:prstGeom prst="rect">
            <a:avLst/>
          </a:prstGeom>
          <a:ln w="36000">
            <a:noFill/>
          </a:ln>
        </p:spPr>
      </p:pic>
      <p:pic>
        <p:nvPicPr>
          <p:cNvPr id="3" name="Image 161"/>
          <p:cNvPicPr/>
          <p:nvPr/>
        </p:nvPicPr>
        <p:blipFill>
          <a:blip r:embed="rId8"/>
          <a:stretch/>
        </p:blipFill>
        <p:spPr>
          <a:xfrm>
            <a:off x="7859880" y="3723480"/>
            <a:ext cx="1189440" cy="1952280"/>
          </a:xfrm>
          <a:prstGeom prst="rect">
            <a:avLst/>
          </a:prstGeom>
          <a:ln w="36000">
            <a:noFill/>
          </a:ln>
        </p:spPr>
      </p:pic>
      <p:sp>
        <p:nvSpPr>
          <p:cNvPr id="163" name="Forme3"/>
          <p:cNvSpPr/>
          <p:nvPr/>
        </p:nvSpPr>
        <p:spPr>
          <a:xfrm>
            <a:off x="28080" y="1650960"/>
            <a:ext cx="536400" cy="804600"/>
          </a:xfrm>
          <a:prstGeom prst="rect">
            <a:avLst/>
          </a:prstGeom>
          <a:noFill/>
          <a:ln w="18000" cap="rnd">
            <a:solidFill>
              <a:srgbClr val="FF0000"/>
            </a:solidFill>
            <a:prstDash val="dash"/>
            <a:round/>
          </a:ln>
        </p:spPr>
      </p:sp>
      <p:sp>
        <p:nvSpPr>
          <p:cNvPr id="164" name="Forme 4"/>
          <p:cNvSpPr/>
          <p:nvPr/>
        </p:nvSpPr>
        <p:spPr>
          <a:xfrm>
            <a:off x="1360080" y="1256040"/>
            <a:ext cx="869400" cy="1029960"/>
          </a:xfrm>
          <a:prstGeom prst="rect">
            <a:avLst/>
          </a:prstGeom>
          <a:noFill/>
          <a:ln w="18000" cap="rnd">
            <a:solidFill>
              <a:srgbClr val="FF0000"/>
            </a:solidFill>
            <a:prstDash val="dash"/>
            <a:round/>
          </a:ln>
        </p:spPr>
      </p:sp>
      <p:sp>
        <p:nvSpPr>
          <p:cNvPr id="165" name="Forme 5"/>
          <p:cNvSpPr/>
          <p:nvPr/>
        </p:nvSpPr>
        <p:spPr>
          <a:xfrm>
            <a:off x="3412080" y="3363840"/>
            <a:ext cx="962280" cy="938520"/>
          </a:xfrm>
          <a:prstGeom prst="rect">
            <a:avLst/>
          </a:prstGeom>
          <a:noFill/>
          <a:ln w="18000" cap="rnd">
            <a:solidFill>
              <a:srgbClr val="FF0000"/>
            </a:solidFill>
            <a:prstDash val="dash"/>
            <a:round/>
          </a:ln>
        </p:spPr>
      </p:sp>
      <p:sp>
        <p:nvSpPr>
          <p:cNvPr id="166" name="Forme 6"/>
          <p:cNvSpPr/>
          <p:nvPr/>
        </p:nvSpPr>
        <p:spPr>
          <a:xfrm>
            <a:off x="4430880" y="2144880"/>
            <a:ext cx="451440" cy="393480"/>
          </a:xfrm>
          <a:prstGeom prst="rect">
            <a:avLst/>
          </a:prstGeom>
          <a:noFill/>
          <a:ln w="18000" cap="rnd">
            <a:solidFill>
              <a:srgbClr val="FF0000"/>
            </a:solidFill>
            <a:prstDash val="dash"/>
            <a:round/>
          </a:ln>
        </p:spPr>
      </p:sp>
      <p:sp>
        <p:nvSpPr>
          <p:cNvPr id="167" name="Forme 7"/>
          <p:cNvSpPr/>
          <p:nvPr/>
        </p:nvSpPr>
        <p:spPr>
          <a:xfrm>
            <a:off x="5870880" y="1245240"/>
            <a:ext cx="613800" cy="393480"/>
          </a:xfrm>
          <a:prstGeom prst="rect">
            <a:avLst/>
          </a:prstGeom>
          <a:noFill/>
          <a:ln w="18000" cap="rnd">
            <a:solidFill>
              <a:srgbClr val="FF0000"/>
            </a:solidFill>
            <a:prstDash val="dash"/>
            <a:round/>
          </a:ln>
        </p:spPr>
      </p:sp>
      <p:sp>
        <p:nvSpPr>
          <p:cNvPr id="168" name="Forme 8"/>
          <p:cNvSpPr/>
          <p:nvPr/>
        </p:nvSpPr>
        <p:spPr>
          <a:xfrm>
            <a:off x="6364080" y="2217600"/>
            <a:ext cx="860760" cy="393480"/>
          </a:xfrm>
          <a:prstGeom prst="rect">
            <a:avLst/>
          </a:prstGeom>
          <a:noFill/>
          <a:ln w="18000" cap="rnd">
            <a:solidFill>
              <a:srgbClr val="FF0000"/>
            </a:solidFill>
            <a:prstDash val="dash"/>
            <a:round/>
          </a:ln>
        </p:spPr>
      </p:sp>
      <p:sp>
        <p:nvSpPr>
          <p:cNvPr id="169" name="Forme 9"/>
          <p:cNvSpPr/>
          <p:nvPr/>
        </p:nvSpPr>
        <p:spPr>
          <a:xfrm>
            <a:off x="5572440" y="5061960"/>
            <a:ext cx="1100520" cy="540360"/>
          </a:xfrm>
          <a:prstGeom prst="rect">
            <a:avLst/>
          </a:prstGeom>
          <a:noFill/>
          <a:ln w="18000" cap="rnd">
            <a:solidFill>
              <a:srgbClr val="FF0000"/>
            </a:solidFill>
            <a:prstDash val="dash"/>
            <a:round/>
          </a:ln>
        </p:spPr>
      </p:sp>
      <p:sp>
        <p:nvSpPr>
          <p:cNvPr id="170" name="Forme 10"/>
          <p:cNvSpPr/>
          <p:nvPr/>
        </p:nvSpPr>
        <p:spPr>
          <a:xfrm>
            <a:off x="8427240" y="2073600"/>
            <a:ext cx="613800" cy="393480"/>
          </a:xfrm>
          <a:prstGeom prst="rect">
            <a:avLst/>
          </a:prstGeom>
          <a:noFill/>
          <a:ln w="18000" cap="rnd">
            <a:solidFill>
              <a:srgbClr val="FF0000"/>
            </a:solidFill>
            <a:prstDash val="dash"/>
            <a:round/>
          </a:ln>
        </p:spPr>
      </p:sp>
      <p:sp>
        <p:nvSpPr>
          <p:cNvPr id="171" name="Forme 11"/>
          <p:cNvSpPr/>
          <p:nvPr/>
        </p:nvSpPr>
        <p:spPr>
          <a:xfrm>
            <a:off x="8283600" y="3945960"/>
            <a:ext cx="613800" cy="393480"/>
          </a:xfrm>
          <a:prstGeom prst="rect">
            <a:avLst/>
          </a:prstGeom>
          <a:noFill/>
          <a:ln w="18000" cap="rnd">
            <a:solidFill>
              <a:srgbClr val="FF0000"/>
            </a:solidFill>
            <a:prstDash val="dash"/>
            <a:round/>
          </a:ln>
        </p:spPr>
      </p:sp>
      <p:sp>
        <p:nvSpPr>
          <p:cNvPr id="172" name="Forme 12"/>
          <p:cNvSpPr/>
          <p:nvPr/>
        </p:nvSpPr>
        <p:spPr>
          <a:xfrm>
            <a:off x="8319600" y="4953960"/>
            <a:ext cx="669240" cy="393480"/>
          </a:xfrm>
          <a:prstGeom prst="rect">
            <a:avLst/>
          </a:prstGeom>
          <a:noFill/>
          <a:ln w="18000" cap="rnd">
            <a:solidFill>
              <a:srgbClr val="FF0000"/>
            </a:solidFill>
            <a:prstDash val="dash"/>
            <a:round/>
          </a:ln>
        </p:spPr>
      </p:sp>
      <p:sp>
        <p:nvSpPr>
          <p:cNvPr id="173" name="Forme 13"/>
          <p:cNvSpPr/>
          <p:nvPr/>
        </p:nvSpPr>
        <p:spPr>
          <a:xfrm>
            <a:off x="6646320" y="3801960"/>
            <a:ext cx="1171080" cy="544320"/>
          </a:xfrm>
          <a:prstGeom prst="rect">
            <a:avLst/>
          </a:prstGeom>
          <a:noFill/>
          <a:ln w="18000" cap="rnd">
            <a:solidFill>
              <a:srgbClr val="FF0000"/>
            </a:solidFill>
            <a:prstDash val="dash"/>
            <a:round/>
          </a:ln>
        </p:spPr>
      </p:sp>
      <p:sp>
        <p:nvSpPr>
          <p:cNvPr id="174" name="Forme 14"/>
          <p:cNvSpPr/>
          <p:nvPr/>
        </p:nvSpPr>
        <p:spPr>
          <a:xfrm>
            <a:off x="352440" y="4804200"/>
            <a:ext cx="1185840" cy="1051920"/>
          </a:xfrm>
          <a:prstGeom prst="rect">
            <a:avLst/>
          </a:prstGeom>
          <a:noFill/>
          <a:ln w="18000" cap="rnd">
            <a:solidFill>
              <a:srgbClr val="FF0000"/>
            </a:solidFill>
            <a:prstDash val="dash"/>
            <a:round/>
          </a:ln>
        </p:spPr>
      </p:sp>
      <p:sp>
        <p:nvSpPr>
          <p:cNvPr id="4" name="Forme 14"/>
          <p:cNvSpPr/>
          <p:nvPr/>
        </p:nvSpPr>
        <p:spPr>
          <a:xfrm>
            <a:off x="352440" y="4804200"/>
            <a:ext cx="1185840" cy="1051920"/>
          </a:xfrm>
          <a:prstGeom prst="rect">
            <a:avLst/>
          </a:prstGeom>
          <a:noFill/>
          <a:ln w="18000" cap="rnd">
            <a:solidFill>
              <a:srgbClr val="FF0000"/>
            </a:solidFill>
            <a:prstDash val="dash"/>
            <a:round/>
          </a:ln>
        </p:spPr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ZoneTexte 174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176" name="ZoneTexte 175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177" name="ZoneTexte 176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178" name="ZoneTexte 177"/>
          <p:cNvSpPr txBox="1"/>
          <p:nvPr/>
        </p:nvSpPr>
        <p:spPr>
          <a:xfrm>
            <a:off x="-23040" y="39780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3.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Liaisons covalentes et interactions faibles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79" name="ZoneTexte 178"/>
          <p:cNvSpPr txBox="1"/>
          <p:nvPr/>
        </p:nvSpPr>
        <p:spPr>
          <a:xfrm>
            <a:off x="0" y="846720"/>
            <a:ext cx="4723200" cy="7700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	3.1.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Liaisons covalentes</a:t>
            </a:r>
            <a:endParaRPr lang="fr-FR" sz="2400" b="0" strike="noStrike" spc="-1">
              <a:latin typeface="Arial"/>
            </a:endParaRPr>
          </a:p>
          <a:p>
            <a:endParaRPr lang="fr-FR" sz="2400" b="0" strike="noStrike" spc="-1">
              <a:latin typeface="Arial"/>
            </a:endParaRPr>
          </a:p>
        </p:txBody>
      </p:sp>
      <p:sp>
        <p:nvSpPr>
          <p:cNvPr id="180" name="ZoneTexte 179"/>
          <p:cNvSpPr txBox="1"/>
          <p:nvPr/>
        </p:nvSpPr>
        <p:spPr>
          <a:xfrm>
            <a:off x="99000" y="1393560"/>
            <a:ext cx="14958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u="dbl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Définition</a:t>
            </a:r>
            <a:r>
              <a:rPr lang="fr-FR" sz="1800" b="1" strike="noStrike" spc="-1">
                <a:latin typeface="Arial"/>
              </a:rPr>
              <a:t> :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81" name="ZoneTexte 180"/>
          <p:cNvSpPr txBox="1"/>
          <p:nvPr/>
        </p:nvSpPr>
        <p:spPr>
          <a:xfrm>
            <a:off x="1353600" y="1393560"/>
            <a:ext cx="760572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liaisons covalentes = mise en commun d’une ou de plusieurs paires d’électrons de valence entre deux atomes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82" name="ZoneTexte 181"/>
          <p:cNvSpPr txBox="1"/>
          <p:nvPr/>
        </p:nvSpPr>
        <p:spPr>
          <a:xfrm>
            <a:off x="42480" y="2190600"/>
            <a:ext cx="9101520" cy="8582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  <a:ea typeface="Calibri"/>
              </a:rPr>
              <a:t>- Si la différence d’électronégativité </a:t>
            </a:r>
            <a:r>
              <a:rPr lang="fr-FR" sz="1800" b="0" strike="noStrike" spc="-1">
                <a:latin typeface="OpenSymbol"/>
                <a:ea typeface="Calibri"/>
              </a:rPr>
              <a:t>χ</a:t>
            </a:r>
            <a:r>
              <a:rPr lang="fr-FR" sz="1800" b="0" strike="noStrike" spc="-1">
                <a:latin typeface="Arial"/>
                <a:ea typeface="Calibri"/>
              </a:rPr>
              <a:t> entre deux atomes</a:t>
            </a:r>
            <a:r>
              <a:rPr lang="fr-FR" sz="1800" b="1" strike="noStrike" spc="-1">
                <a:latin typeface="Arial"/>
                <a:ea typeface="Calibri"/>
              </a:rPr>
              <a:t> </a:t>
            </a:r>
            <a:r>
              <a:rPr lang="fr-FR" sz="1800" b="1" strike="noStrike" spc="-1">
                <a:latin typeface="OpenSymbol"/>
                <a:ea typeface="Calibri"/>
              </a:rPr>
              <a:t>Δχ</a:t>
            </a:r>
            <a:r>
              <a:rPr lang="fr-FR" sz="1800" b="1" strike="noStrike" spc="-1">
                <a:latin typeface="Arial"/>
                <a:ea typeface="Calibri"/>
              </a:rPr>
              <a:t> ⩽ 0,4</a:t>
            </a:r>
            <a:r>
              <a:rPr lang="fr-FR" sz="1800" b="0" strike="noStrike" spc="-1">
                <a:latin typeface="Arial"/>
                <a:ea typeface="Calibri"/>
              </a:rPr>
              <a:t> :</a:t>
            </a:r>
            <a:endParaRPr lang="fr-FR" sz="1800" b="0" strike="noStrike" spc="-1">
              <a:latin typeface="Arial"/>
            </a:endParaRPr>
          </a:p>
          <a:p>
            <a:endParaRPr lang="fr-FR" sz="1800" b="0" strike="noStrike" spc="-1">
              <a:latin typeface="Arial"/>
            </a:endParaRPr>
          </a:p>
          <a:p>
            <a:endParaRPr lang="fr-FR" sz="1800" b="0" strike="noStrike" spc="-1">
              <a:latin typeface="Arial"/>
            </a:endParaRPr>
          </a:p>
        </p:txBody>
      </p:sp>
      <p:sp>
        <p:nvSpPr>
          <p:cNvPr id="183" name="ZoneTexte 182"/>
          <p:cNvSpPr txBox="1"/>
          <p:nvPr/>
        </p:nvSpPr>
        <p:spPr>
          <a:xfrm>
            <a:off x="127080" y="2472840"/>
            <a:ext cx="674496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 </a:t>
            </a:r>
            <a:r>
              <a:rPr lang="fr-FR" sz="1800" b="1" strike="noStrike" spc="-1">
                <a:latin typeface="Arial"/>
                <a:ea typeface="OpenSymbol"/>
              </a:rPr>
              <a:t>⇒</a:t>
            </a:r>
            <a:r>
              <a:rPr lang="fr-FR" sz="1800" b="0" strike="noStrike" spc="-1">
                <a:latin typeface="Arial"/>
                <a:ea typeface="OpenSymbol"/>
              </a:rPr>
              <a:t> </a:t>
            </a:r>
            <a:r>
              <a:rPr lang="fr-FR" sz="1800" b="1" strike="noStrike" spc="-1">
                <a:latin typeface="Arial"/>
              </a:rPr>
              <a:t>répartition homogène des électrons</a:t>
            </a:r>
            <a:r>
              <a:rPr lang="fr-FR" sz="1800" b="0" strike="noStrike" spc="-1">
                <a:latin typeface="Arial"/>
              </a:rPr>
              <a:t> autours des noyaux</a:t>
            </a:r>
          </a:p>
        </p:txBody>
      </p:sp>
      <p:sp>
        <p:nvSpPr>
          <p:cNvPr id="184" name="ZoneTexte 183"/>
          <p:cNvSpPr txBox="1"/>
          <p:nvPr/>
        </p:nvSpPr>
        <p:spPr>
          <a:xfrm>
            <a:off x="127080" y="2760840"/>
            <a:ext cx="413424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 </a:t>
            </a:r>
            <a:r>
              <a:rPr lang="fr-FR" sz="1800" b="1" strike="noStrike" spc="-1">
                <a:latin typeface="Arial"/>
                <a:ea typeface="OpenSymbol"/>
              </a:rPr>
              <a:t>⇒</a:t>
            </a:r>
            <a:r>
              <a:rPr lang="fr-FR" sz="1800" b="0" strike="noStrike" spc="-1">
                <a:latin typeface="Arial"/>
                <a:ea typeface="OpenSymbol"/>
              </a:rPr>
              <a:t> </a:t>
            </a:r>
            <a:r>
              <a:rPr lang="fr-FR" sz="1800" b="1" u="sng" strike="noStrike" spc="-1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Arial"/>
                <a:ea typeface="OpenSymbol"/>
              </a:rPr>
              <a:t>liaison non polaire</a:t>
            </a:r>
            <a:r>
              <a:rPr lang="fr-FR" sz="1800" b="0" strike="noStrike" spc="-1">
                <a:latin typeface="Arial"/>
                <a:ea typeface="OpenSymbol"/>
              </a:rPr>
              <a:t> (</a:t>
            </a:r>
            <a:r>
              <a:rPr lang="fr-FR" sz="1800" b="0" i="1" strike="noStrike" spc="-1">
                <a:latin typeface="Arial"/>
                <a:ea typeface="OpenSymbol"/>
              </a:rPr>
              <a:t>fig a</a:t>
            </a:r>
            <a:r>
              <a:rPr lang="fr-FR" sz="1800" b="0" strike="noStrike" spc="-1">
                <a:latin typeface="Arial"/>
                <a:ea typeface="OpenSymbol"/>
              </a:rPr>
              <a:t>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85" name="ZoneTexte 184"/>
          <p:cNvSpPr txBox="1"/>
          <p:nvPr/>
        </p:nvSpPr>
        <p:spPr>
          <a:xfrm>
            <a:off x="14040" y="4853520"/>
            <a:ext cx="915804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  <a:ea typeface="Microsoft YaHei"/>
              </a:rPr>
              <a:t>- Si </a:t>
            </a:r>
            <a:r>
              <a:rPr lang="fr-FR" sz="1800" b="1" strike="noStrike" spc="-1">
                <a:latin typeface="Arial"/>
                <a:ea typeface="Microsoft YaHei"/>
              </a:rPr>
              <a:t>0,4 </a:t>
            </a:r>
            <a:r>
              <a:rPr lang="fr-FR" sz="1800" b="1" strike="noStrike" spc="-1">
                <a:latin typeface="Arial"/>
                <a:ea typeface="Arial"/>
              </a:rPr>
              <a:t>&lt;</a:t>
            </a:r>
            <a:r>
              <a:rPr lang="fr-FR" sz="1800" b="1" strike="noStrike" spc="-1">
                <a:latin typeface="Arial"/>
                <a:ea typeface="Microsoft YaHei"/>
              </a:rPr>
              <a:t> </a:t>
            </a:r>
            <a:r>
              <a:rPr lang="fr-FR" sz="1800" b="1" strike="noStrike" spc="-1">
                <a:latin typeface="OpenSymbol"/>
                <a:ea typeface="OpenSymbol"/>
              </a:rPr>
              <a:t>Δχ </a:t>
            </a:r>
            <a:r>
              <a:rPr lang="fr-FR" sz="1800" b="1" strike="noStrike" spc="-1">
                <a:latin typeface="Arial"/>
                <a:ea typeface="Arial"/>
              </a:rPr>
              <a:t>&lt;</a:t>
            </a:r>
            <a:r>
              <a:rPr lang="fr-FR" sz="1800" b="1" strike="noStrike" spc="-1">
                <a:latin typeface="Arial"/>
                <a:ea typeface="Calibri"/>
              </a:rPr>
              <a:t> 1,7</a:t>
            </a:r>
            <a:r>
              <a:rPr lang="fr-FR" sz="1800" b="0" strike="noStrike" spc="-1">
                <a:latin typeface="Arial"/>
                <a:ea typeface="Calibri"/>
              </a:rPr>
              <a:t> entre deux atomes :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86" name="ZoneTexte 185"/>
          <p:cNvSpPr txBox="1"/>
          <p:nvPr/>
        </p:nvSpPr>
        <p:spPr>
          <a:xfrm>
            <a:off x="127080" y="5136840"/>
            <a:ext cx="797256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 </a:t>
            </a:r>
            <a:r>
              <a:rPr lang="fr-FR" sz="1800" b="1" strike="noStrike" spc="-1">
                <a:latin typeface="Arial"/>
                <a:ea typeface="OpenSymbol"/>
              </a:rPr>
              <a:t>⇒</a:t>
            </a:r>
            <a:r>
              <a:rPr lang="fr-FR" sz="1800" b="0" strike="noStrike" spc="-1">
                <a:latin typeface="Arial"/>
                <a:ea typeface="OpenSymbol"/>
              </a:rPr>
              <a:t> </a:t>
            </a:r>
            <a:r>
              <a:rPr lang="fr-FR" sz="1800" b="1" strike="noStrike" spc="-1">
                <a:latin typeface="Arial"/>
              </a:rPr>
              <a:t>électrons attirés vers l’atome le plus électronégatif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87" name="ZoneTexte 186"/>
          <p:cNvSpPr txBox="1"/>
          <p:nvPr/>
        </p:nvSpPr>
        <p:spPr>
          <a:xfrm>
            <a:off x="127080" y="5424840"/>
            <a:ext cx="896040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 </a:t>
            </a:r>
            <a:r>
              <a:rPr lang="fr-FR" sz="1800" b="1" strike="noStrike" spc="-1">
                <a:latin typeface="Arial"/>
                <a:ea typeface="OpenSymbol"/>
              </a:rPr>
              <a:t>⇒</a:t>
            </a:r>
            <a:r>
              <a:rPr lang="fr-FR" sz="1800" b="0" strike="noStrike" spc="-1">
                <a:latin typeface="Arial"/>
                <a:ea typeface="OpenSymbol"/>
              </a:rPr>
              <a:t> </a:t>
            </a:r>
            <a:r>
              <a:rPr lang="fr-FR" sz="1800" b="1" strike="noStrike" spc="-1">
                <a:latin typeface="Arial"/>
                <a:ea typeface="OpenSymbol"/>
              </a:rPr>
              <a:t>excédent de charge partielle négative </a:t>
            </a:r>
            <a:r>
              <a:rPr lang="fr-FR" sz="1800" b="1" strike="noStrike" spc="-1">
                <a:latin typeface="OpenSymbol"/>
                <a:ea typeface="OpenSymbol"/>
              </a:rPr>
              <a:t>δ</a:t>
            </a:r>
            <a:r>
              <a:rPr lang="fr-FR" sz="1800" b="1" strike="noStrike" spc="-1" baseline="33000">
                <a:latin typeface="Arial"/>
                <a:ea typeface="OpenSymbol"/>
              </a:rPr>
              <a:t>-</a:t>
            </a:r>
            <a:r>
              <a:rPr lang="fr-FR" sz="1800" b="1" strike="noStrike" spc="-1">
                <a:latin typeface="Arial"/>
                <a:ea typeface="OpenSymbol"/>
              </a:rPr>
              <a:t> sur l’atome le plus électronégatif</a:t>
            </a:r>
            <a:endParaRPr lang="fr-FR" sz="1800" b="0" strike="noStrike" spc="-1">
              <a:latin typeface="Arial"/>
            </a:endParaRPr>
          </a:p>
          <a:p>
            <a:r>
              <a:rPr lang="fr-FR" sz="1800" b="1" strike="noStrike" spc="-1">
                <a:latin typeface="Arial"/>
                <a:ea typeface="OpenSymbol"/>
              </a:rPr>
              <a:t>     + déficit de charge partielle négative </a:t>
            </a:r>
            <a:r>
              <a:rPr lang="fr-FR" sz="1800" b="1" strike="noStrike" spc="-1">
                <a:latin typeface="OpenSymbol"/>
                <a:ea typeface="OpenSymbol"/>
              </a:rPr>
              <a:t>δ</a:t>
            </a:r>
            <a:r>
              <a:rPr lang="fr-FR" sz="1800" b="1" strike="noStrike" spc="-1" baseline="33000">
                <a:latin typeface="Arial"/>
                <a:ea typeface="OpenSymbol"/>
              </a:rPr>
              <a:t>+</a:t>
            </a:r>
            <a:r>
              <a:rPr lang="fr-FR" sz="1800" b="1" strike="noStrike" spc="-1">
                <a:latin typeface="Arial"/>
                <a:ea typeface="OpenSymbol"/>
              </a:rPr>
              <a:t> sur l’atome le moins électronégatif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88" name="ZoneTexte 187"/>
          <p:cNvSpPr txBox="1"/>
          <p:nvPr/>
        </p:nvSpPr>
        <p:spPr>
          <a:xfrm>
            <a:off x="127080" y="5928840"/>
            <a:ext cx="413424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 </a:t>
            </a:r>
            <a:r>
              <a:rPr lang="fr-FR" sz="1800" b="1" strike="noStrike" spc="-1">
                <a:latin typeface="Arial"/>
                <a:ea typeface="OpenSymbol"/>
              </a:rPr>
              <a:t>⇒</a:t>
            </a:r>
            <a:r>
              <a:rPr lang="fr-FR" sz="1800" b="0" strike="noStrike" spc="-1">
                <a:latin typeface="Arial"/>
                <a:ea typeface="OpenSymbol"/>
              </a:rPr>
              <a:t>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  <a:ea typeface="OpenSymbol"/>
              </a:rPr>
              <a:t>liaison polaire</a:t>
            </a:r>
            <a:r>
              <a:rPr lang="fr-FR" sz="1800" b="0" strike="noStrike" spc="-1">
                <a:latin typeface="Arial"/>
                <a:ea typeface="OpenSymbol"/>
              </a:rPr>
              <a:t> (</a:t>
            </a:r>
            <a:r>
              <a:rPr lang="fr-FR" sz="1800" b="0" i="1" strike="noStrike" spc="-1">
                <a:latin typeface="Arial"/>
                <a:ea typeface="OpenSymbol"/>
              </a:rPr>
              <a:t>fig b</a:t>
            </a:r>
            <a:r>
              <a:rPr lang="fr-FR" sz="1800" b="0" strike="noStrike" spc="-1">
                <a:latin typeface="Arial"/>
                <a:ea typeface="OpenSymbol"/>
              </a:rPr>
              <a:t>)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89" name="Image 188"/>
          <p:cNvPicPr/>
          <p:nvPr/>
        </p:nvPicPr>
        <p:blipFill>
          <a:blip r:embed="rId2"/>
          <a:stretch/>
        </p:blipFill>
        <p:spPr>
          <a:xfrm rot="21597600">
            <a:off x="2867760" y="3219120"/>
            <a:ext cx="2649240" cy="1534320"/>
          </a:xfrm>
          <a:prstGeom prst="rect">
            <a:avLst/>
          </a:prstGeom>
          <a:ln w="36000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"/>
                            </p:stCondLst>
                            <p:childTnLst>
                              <p:par>
                                <p:cTn id="30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ZoneTexte 189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191" name="ZoneTexte 190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192" name="ZoneTexte 191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193" name="ZoneTexte 192"/>
          <p:cNvSpPr txBox="1"/>
          <p:nvPr/>
        </p:nvSpPr>
        <p:spPr>
          <a:xfrm>
            <a:off x="3428640" y="947520"/>
            <a:ext cx="5672880" cy="114156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2000" b="1" strike="noStrike" spc="-1">
                <a:solidFill>
                  <a:srgbClr val="FFA500"/>
                </a:solidFill>
                <a:latin typeface="Arial"/>
              </a:rPr>
              <a:t>Q2.</a:t>
            </a:r>
            <a:r>
              <a:rPr lang="fr-FR" sz="1800" b="1" strike="noStrike" spc="-1">
                <a:solidFill>
                  <a:srgbClr val="800080"/>
                </a:solidFill>
                <a:latin typeface="Arial"/>
              </a:rPr>
              <a:t> 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Relever la valeur de l’électronégativité des principaux atomes entrant dans la composition des molécules biologiques (C, H, O, N, P, S) et classer ces atomes par électronégativité croissante.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94" name="ZoneTexte 193"/>
          <p:cNvSpPr txBox="1"/>
          <p:nvPr/>
        </p:nvSpPr>
        <p:spPr>
          <a:xfrm>
            <a:off x="3457080" y="2531160"/>
            <a:ext cx="5672880" cy="6390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2000" b="1" strike="noStrike" spc="-1">
                <a:solidFill>
                  <a:srgbClr val="FFA500"/>
                </a:solidFill>
                <a:latin typeface="Arial"/>
              </a:rPr>
              <a:t>Q3.</a:t>
            </a:r>
            <a:r>
              <a:rPr lang="fr-FR" sz="1800" b="1" strike="noStrike" spc="-1">
                <a:solidFill>
                  <a:srgbClr val="800080"/>
                </a:solidFill>
                <a:latin typeface="Arial"/>
              </a:rPr>
              <a:t> 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Représenter la molécule d’eau en indiquant les charges partielles </a:t>
            </a:r>
            <a:r>
              <a:rPr lang="fr-FR" sz="1800" b="0" strike="noStrike" spc="-1">
                <a:solidFill>
                  <a:srgbClr val="000000"/>
                </a:solidFill>
                <a:latin typeface="OpenSymbol"/>
                <a:ea typeface="OpenSymbol"/>
              </a:rPr>
              <a:t>δ</a:t>
            </a:r>
            <a:r>
              <a:rPr lang="fr-FR" sz="1800" b="0" strike="noStrike" spc="-1" baseline="33000">
                <a:solidFill>
                  <a:srgbClr val="000000"/>
                </a:solidFill>
                <a:latin typeface="Calibri"/>
                <a:ea typeface="Microsoft YaHei"/>
              </a:rPr>
              <a:t>+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et </a:t>
            </a:r>
            <a:r>
              <a:rPr lang="fr-FR" sz="1800" b="0" strike="noStrike" spc="-1">
                <a:solidFill>
                  <a:srgbClr val="000000"/>
                </a:solidFill>
                <a:latin typeface="OpenSymbol"/>
                <a:ea typeface="OpenSymbol"/>
              </a:rPr>
              <a:t>δ</a:t>
            </a:r>
            <a:r>
              <a:rPr lang="fr-FR" sz="1800" b="0" strike="noStrike" spc="-1" baseline="33000">
                <a:solidFill>
                  <a:srgbClr val="000000"/>
                </a:solidFill>
                <a:latin typeface="Calibri"/>
                <a:ea typeface="Times New Roman"/>
              </a:rPr>
              <a:t>-</a:t>
            </a:r>
            <a:r>
              <a:rPr lang="fr-FR" sz="1800" b="0" strike="noStrike" spc="-1" baseline="3300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95" name="ZoneTexte 194"/>
          <p:cNvSpPr txBox="1"/>
          <p:nvPr/>
        </p:nvSpPr>
        <p:spPr>
          <a:xfrm>
            <a:off x="3443040" y="4142520"/>
            <a:ext cx="5686920" cy="114156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2000" b="1" strike="noStrike" spc="-1">
                <a:solidFill>
                  <a:srgbClr val="FFA500"/>
                </a:solidFill>
                <a:latin typeface="Arial"/>
              </a:rPr>
              <a:t>Q4.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Déterminer si chacune des molécules suivantes est polaire ou non et en déduire son comportement par rapport à la molécule d’eau : NH</a:t>
            </a:r>
            <a:r>
              <a:rPr lang="fr-FR" sz="1800" b="0" strike="noStrike" spc="-1" baseline="-8000">
                <a:solidFill>
                  <a:srgbClr val="000000"/>
                </a:solidFill>
                <a:latin typeface="Arial"/>
                <a:ea typeface="Microsoft YaHei"/>
              </a:rPr>
              <a:t>3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, O</a:t>
            </a:r>
            <a:r>
              <a:rPr lang="fr-FR" sz="1800" b="0" strike="noStrike" spc="-1" baseline="-8000">
                <a:solidFill>
                  <a:srgbClr val="000000"/>
                </a:solidFill>
                <a:latin typeface="Arial"/>
                <a:ea typeface="Microsoft YaHei"/>
              </a:rPr>
              <a:t>2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, C</a:t>
            </a:r>
            <a:r>
              <a:rPr lang="fr-FR" sz="1800" b="0" strike="noStrike" spc="-1" baseline="-8000">
                <a:solidFill>
                  <a:srgbClr val="000000"/>
                </a:solidFill>
                <a:latin typeface="Arial"/>
                <a:ea typeface="Microsoft YaHei"/>
              </a:rPr>
              <a:t>6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H</a:t>
            </a:r>
            <a:r>
              <a:rPr lang="fr-FR" sz="1800" b="0" strike="noStrike" spc="-1" baseline="-8000">
                <a:solidFill>
                  <a:srgbClr val="000000"/>
                </a:solidFill>
                <a:latin typeface="Arial"/>
                <a:ea typeface="Microsoft YaHei"/>
              </a:rPr>
              <a:t>6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, CH</a:t>
            </a:r>
            <a:r>
              <a:rPr lang="fr-FR" sz="1800" b="0" strike="noStrike" spc="-1" baseline="-8000">
                <a:solidFill>
                  <a:srgbClr val="000000"/>
                </a:solidFill>
                <a:latin typeface="Arial"/>
                <a:ea typeface="Microsoft YaHei"/>
              </a:rPr>
              <a:t>2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OH-CHOH-CH</a:t>
            </a:r>
            <a:r>
              <a:rPr lang="fr-FR" sz="1800" b="0" strike="noStrike" spc="-1" baseline="-8000">
                <a:solidFill>
                  <a:srgbClr val="000000"/>
                </a:solidFill>
                <a:latin typeface="Arial"/>
                <a:ea typeface="Microsoft YaHei"/>
              </a:rPr>
              <a:t>2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OH, CH</a:t>
            </a:r>
            <a:r>
              <a:rPr lang="fr-FR" sz="1800" b="0" strike="noStrike" spc="-1" baseline="-8000">
                <a:solidFill>
                  <a:srgbClr val="000000"/>
                </a:solidFill>
                <a:latin typeface="Arial"/>
                <a:ea typeface="Microsoft YaHei"/>
              </a:rPr>
              <a:t>3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-(CH</a:t>
            </a:r>
            <a:r>
              <a:rPr lang="fr-FR" sz="1800" b="0" strike="noStrike" spc="-1" baseline="-8000">
                <a:solidFill>
                  <a:srgbClr val="000000"/>
                </a:solidFill>
                <a:latin typeface="Arial"/>
                <a:ea typeface="Microsoft YaHei"/>
              </a:rPr>
              <a:t>2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)</a:t>
            </a:r>
            <a:r>
              <a:rPr lang="fr-FR" sz="1800" b="0" strike="noStrike" spc="-1" baseline="-8000">
                <a:solidFill>
                  <a:srgbClr val="000000"/>
                </a:solidFill>
                <a:latin typeface="Arial"/>
                <a:ea typeface="Microsoft YaHei"/>
              </a:rPr>
              <a:t>16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-COOH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96" name="Image 195"/>
          <p:cNvPicPr/>
          <p:nvPr/>
        </p:nvPicPr>
        <p:blipFill>
          <a:blip r:embed="rId2"/>
          <a:stretch/>
        </p:blipFill>
        <p:spPr>
          <a:xfrm>
            <a:off x="35280" y="461880"/>
            <a:ext cx="3368520" cy="5845680"/>
          </a:xfrm>
          <a:prstGeom prst="rect">
            <a:avLst/>
          </a:prstGeom>
          <a:ln w="36000">
            <a:noFill/>
          </a:ln>
        </p:spPr>
      </p:pic>
      <p:sp>
        <p:nvSpPr>
          <p:cNvPr id="197" name="ZoneTexte 196"/>
          <p:cNvSpPr txBox="1"/>
          <p:nvPr/>
        </p:nvSpPr>
        <p:spPr>
          <a:xfrm>
            <a:off x="4402800" y="2102400"/>
            <a:ext cx="355608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800" b="0" strike="noStrike" spc="-1">
                <a:latin typeface="OpenSymbol"/>
                <a:ea typeface="OpenSymbol"/>
              </a:rPr>
              <a:t>χ</a:t>
            </a:r>
            <a:r>
              <a:rPr lang="fr-FR" sz="1800" b="0" strike="noStrike" spc="-1" baseline="-8000">
                <a:latin typeface="Arial"/>
                <a:ea typeface="OpenSymbol"/>
              </a:rPr>
              <a:t>H</a:t>
            </a:r>
            <a:r>
              <a:rPr lang="fr-FR" sz="1800" b="0" strike="noStrike" spc="-1">
                <a:latin typeface="Arial"/>
                <a:ea typeface="OpenSymbol"/>
              </a:rPr>
              <a:t> et </a:t>
            </a:r>
            <a:r>
              <a:rPr lang="fr-FR" sz="1800" b="0" strike="noStrike" spc="-1">
                <a:latin typeface="OpenSymbol"/>
                <a:ea typeface="OpenSymbol"/>
              </a:rPr>
              <a:t>χ</a:t>
            </a:r>
            <a:r>
              <a:rPr lang="fr-FR" sz="1800" b="0" strike="noStrike" spc="-1" baseline="-8000">
                <a:latin typeface="Arial"/>
                <a:ea typeface="OpenSymbol"/>
              </a:rPr>
              <a:t>P</a:t>
            </a:r>
            <a:r>
              <a:rPr lang="fr-FR" sz="1800" b="0" strike="noStrike" spc="-1">
                <a:latin typeface="Arial"/>
                <a:ea typeface="OpenSymbol"/>
              </a:rPr>
              <a:t> &lt; </a:t>
            </a:r>
            <a:r>
              <a:rPr lang="fr-FR" sz="1800" b="0" strike="noStrike" spc="-1">
                <a:latin typeface="OpenSymbol"/>
                <a:ea typeface="OpenSymbol"/>
              </a:rPr>
              <a:t>χ</a:t>
            </a:r>
            <a:r>
              <a:rPr lang="fr-FR" sz="1800" b="0" strike="noStrike" spc="-1" baseline="-8000">
                <a:latin typeface="Arial"/>
                <a:ea typeface="OpenSymbol"/>
              </a:rPr>
              <a:t>C</a:t>
            </a:r>
            <a:r>
              <a:rPr lang="fr-FR" sz="1800" b="0" strike="noStrike" spc="-1">
                <a:latin typeface="Arial"/>
                <a:ea typeface="OpenSymbol"/>
              </a:rPr>
              <a:t> et </a:t>
            </a:r>
            <a:r>
              <a:rPr lang="fr-FR" sz="1800" b="0" strike="noStrike" spc="-1">
                <a:latin typeface="OpenSymbol"/>
                <a:ea typeface="OpenSymbol"/>
              </a:rPr>
              <a:t>χ</a:t>
            </a:r>
            <a:r>
              <a:rPr lang="fr-FR" sz="1800" b="0" strike="noStrike" spc="-1" baseline="-8000">
                <a:latin typeface="Arial"/>
                <a:ea typeface="OpenSymbol"/>
              </a:rPr>
              <a:t>S</a:t>
            </a:r>
            <a:r>
              <a:rPr lang="fr-FR" sz="1800" b="0" strike="noStrike" spc="-1">
                <a:latin typeface="Arial"/>
                <a:ea typeface="OpenSymbol"/>
              </a:rPr>
              <a:t> &lt; </a:t>
            </a:r>
            <a:r>
              <a:rPr lang="fr-FR" sz="1800" b="0" strike="noStrike" spc="-1">
                <a:latin typeface="OpenSymbol"/>
                <a:ea typeface="OpenSymbol"/>
              </a:rPr>
              <a:t>χ</a:t>
            </a:r>
            <a:r>
              <a:rPr lang="fr-FR" sz="1800" b="0" strike="noStrike" spc="-1" baseline="-8000">
                <a:latin typeface="Arial"/>
                <a:ea typeface="OpenSymbol"/>
              </a:rPr>
              <a:t>O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98" name="Image 197"/>
          <p:cNvPicPr/>
          <p:nvPr/>
        </p:nvPicPr>
        <p:blipFill>
          <a:blip r:embed="rId3"/>
          <a:stretch/>
        </p:blipFill>
        <p:spPr>
          <a:xfrm>
            <a:off x="5742720" y="3151800"/>
            <a:ext cx="1095480" cy="940680"/>
          </a:xfrm>
          <a:prstGeom prst="rect">
            <a:avLst/>
          </a:prstGeom>
          <a:ln w="36000">
            <a:noFill/>
          </a:ln>
        </p:spPr>
      </p:pic>
      <p:sp>
        <p:nvSpPr>
          <p:cNvPr id="199" name="ZoneTexte 198"/>
          <p:cNvSpPr txBox="1"/>
          <p:nvPr/>
        </p:nvSpPr>
        <p:spPr>
          <a:xfrm>
            <a:off x="3763800" y="5237280"/>
            <a:ext cx="5203800" cy="16261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1800" b="0" i="1" strike="noStrike" spc="-1">
                <a:latin typeface="Arial"/>
              </a:rPr>
              <a:t>NH</a:t>
            </a:r>
            <a:r>
              <a:rPr lang="fr-FR" sz="1800" b="0" i="1" strike="noStrike" spc="-1" baseline="-8000">
                <a:latin typeface="Arial"/>
              </a:rPr>
              <a:t>3</a:t>
            </a:r>
            <a:r>
              <a:rPr lang="fr-FR" sz="1800" b="0" i="1" strike="noStrike" spc="-1">
                <a:latin typeface="Arial"/>
              </a:rPr>
              <a:t> </a:t>
            </a:r>
            <a:r>
              <a:rPr lang="fr-FR" sz="1800" b="0" i="1" strike="noStrike" spc="-1">
                <a:latin typeface="Arial"/>
                <a:ea typeface="Arial"/>
              </a:rPr>
              <a:t>→ polaire (exception) </a:t>
            </a:r>
            <a:r>
              <a:rPr lang="fr-FR" sz="1800" b="0" i="1" strike="noStrike" spc="-1">
                <a:latin typeface="Arial"/>
                <a:ea typeface="OpenSymbol"/>
              </a:rPr>
              <a:t>⇒ hydrosoluble</a:t>
            </a:r>
            <a:endParaRPr lang="fr-FR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fr-FR" sz="18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C</a:t>
            </a:r>
            <a:r>
              <a:rPr lang="fr-FR" sz="1800" b="0" i="1" strike="noStrike" spc="-1" baseline="-8000">
                <a:solidFill>
                  <a:srgbClr val="000000"/>
                </a:solidFill>
                <a:latin typeface="Arial"/>
                <a:ea typeface="Microsoft YaHei"/>
              </a:rPr>
              <a:t>6</a:t>
            </a:r>
            <a:r>
              <a:rPr lang="fr-FR" sz="18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H</a:t>
            </a:r>
            <a:r>
              <a:rPr lang="fr-FR" sz="1800" b="0" i="1" strike="noStrike" spc="-1" baseline="-8000">
                <a:solidFill>
                  <a:srgbClr val="000000"/>
                </a:solidFill>
                <a:latin typeface="Arial"/>
                <a:ea typeface="Microsoft YaHei"/>
              </a:rPr>
              <a:t>6</a:t>
            </a:r>
            <a:r>
              <a:rPr lang="fr-FR" sz="18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fr-FR" sz="1800" b="0" i="1" strike="noStrike" spc="-1">
                <a:solidFill>
                  <a:srgbClr val="000000"/>
                </a:solidFill>
                <a:latin typeface="Arial"/>
                <a:ea typeface="Arial"/>
              </a:rPr>
              <a:t>→ apolaire </a:t>
            </a:r>
            <a:r>
              <a:rPr lang="fr-FR" sz="1800" b="0" i="1" strike="noStrike" spc="-1">
                <a:solidFill>
                  <a:srgbClr val="000000"/>
                </a:solidFill>
                <a:latin typeface="Arial"/>
                <a:ea typeface="OpenSymbol"/>
              </a:rPr>
              <a:t>⇒ non hydrosoluble</a:t>
            </a:r>
            <a:endParaRPr lang="fr-FR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fr-FR" sz="18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CH</a:t>
            </a:r>
            <a:r>
              <a:rPr lang="fr-FR" sz="1800" b="0" i="1" strike="noStrike" spc="-1" baseline="-8000">
                <a:solidFill>
                  <a:srgbClr val="000000"/>
                </a:solidFill>
                <a:latin typeface="Arial"/>
                <a:ea typeface="Microsoft YaHei"/>
              </a:rPr>
              <a:t>2</a:t>
            </a:r>
            <a:r>
              <a:rPr lang="fr-FR" sz="18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OH-CHOH-CH</a:t>
            </a:r>
            <a:r>
              <a:rPr lang="fr-FR" sz="1800" b="0" i="1" strike="noStrike" spc="-1" baseline="-8000">
                <a:solidFill>
                  <a:srgbClr val="000000"/>
                </a:solidFill>
                <a:latin typeface="Arial"/>
                <a:ea typeface="Microsoft YaHei"/>
              </a:rPr>
              <a:t>2</a:t>
            </a:r>
            <a:r>
              <a:rPr lang="fr-FR" sz="18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OH </a:t>
            </a:r>
            <a:r>
              <a:rPr lang="fr-FR" sz="1800" b="0" i="1" strike="noStrike" spc="-1">
                <a:solidFill>
                  <a:srgbClr val="000000"/>
                </a:solidFill>
                <a:latin typeface="Arial"/>
                <a:ea typeface="Arial"/>
              </a:rPr>
              <a:t>→ polaire </a:t>
            </a:r>
            <a:r>
              <a:rPr lang="fr-FR" sz="1800" b="0" i="1" strike="noStrike" spc="-1">
                <a:solidFill>
                  <a:srgbClr val="000000"/>
                </a:solidFill>
                <a:latin typeface="Arial"/>
                <a:ea typeface="OpenSymbol"/>
              </a:rPr>
              <a:t>⇒ hydrosoluble</a:t>
            </a:r>
            <a:endParaRPr lang="fr-FR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fr-FR" sz="18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CH</a:t>
            </a:r>
            <a:r>
              <a:rPr lang="fr-FR" sz="1800" b="0" i="1" strike="noStrike" spc="-1" baseline="-8000">
                <a:solidFill>
                  <a:srgbClr val="000000"/>
                </a:solidFill>
                <a:latin typeface="Arial"/>
                <a:ea typeface="Microsoft YaHei"/>
              </a:rPr>
              <a:t>3</a:t>
            </a:r>
            <a:r>
              <a:rPr lang="fr-FR" sz="18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-(CH</a:t>
            </a:r>
            <a:r>
              <a:rPr lang="fr-FR" sz="1800" b="0" i="1" strike="noStrike" spc="-1" baseline="-8000">
                <a:solidFill>
                  <a:srgbClr val="000000"/>
                </a:solidFill>
                <a:latin typeface="Arial"/>
                <a:ea typeface="Microsoft YaHei"/>
              </a:rPr>
              <a:t>2</a:t>
            </a:r>
            <a:r>
              <a:rPr lang="fr-FR" sz="18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)</a:t>
            </a:r>
            <a:r>
              <a:rPr lang="fr-FR" sz="1800" b="0" i="1" strike="noStrike" spc="-1" baseline="-8000">
                <a:solidFill>
                  <a:srgbClr val="000000"/>
                </a:solidFill>
                <a:latin typeface="Arial"/>
                <a:ea typeface="Microsoft YaHei"/>
              </a:rPr>
              <a:t>16</a:t>
            </a:r>
            <a:r>
              <a:rPr lang="fr-FR" sz="18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- </a:t>
            </a:r>
            <a:r>
              <a:rPr lang="fr-FR" sz="1800" b="0" i="1" strike="noStrike" spc="-1">
                <a:solidFill>
                  <a:srgbClr val="000000"/>
                </a:solidFill>
                <a:latin typeface="Arial"/>
                <a:ea typeface="Arial"/>
              </a:rPr>
              <a:t>→ apolaire </a:t>
            </a:r>
            <a:r>
              <a:rPr lang="fr-FR" sz="1800" b="0" i="1" strike="noStrike" spc="-1">
                <a:solidFill>
                  <a:srgbClr val="000000"/>
                </a:solidFill>
                <a:latin typeface="Arial"/>
                <a:ea typeface="OpenSymbol"/>
              </a:rPr>
              <a:t>⇒ non hydrosoluble</a:t>
            </a:r>
            <a:endParaRPr lang="fr-FR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fr-FR" sz="1800" b="0" i="1" strike="noStrike" spc="-1">
                <a:solidFill>
                  <a:srgbClr val="000000"/>
                </a:solidFill>
                <a:latin typeface="Arial"/>
                <a:ea typeface="OpenSymbol"/>
              </a:rPr>
              <a:t>+ -COOH </a:t>
            </a:r>
            <a:r>
              <a:rPr lang="fr-FR" sz="1800" b="0" i="1" strike="noStrike" spc="-1">
                <a:solidFill>
                  <a:srgbClr val="000000"/>
                </a:solidFill>
                <a:latin typeface="Arial"/>
                <a:ea typeface="Arial"/>
              </a:rPr>
              <a:t>→ polaire </a:t>
            </a:r>
            <a:r>
              <a:rPr lang="fr-FR" sz="1800" b="0" i="1" strike="noStrike" spc="-1">
                <a:solidFill>
                  <a:srgbClr val="000000"/>
                </a:solidFill>
                <a:latin typeface="Arial"/>
                <a:ea typeface="OpenSymbol"/>
              </a:rPr>
              <a:t>⇒ hydrosoluble</a:t>
            </a:r>
            <a:endParaRPr lang="fr-FR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fr-FR" sz="1800" b="0" i="1" strike="noStrike" spc="-1">
                <a:solidFill>
                  <a:srgbClr val="000000"/>
                </a:solidFill>
                <a:latin typeface="Arial"/>
                <a:ea typeface="OpenSymbol"/>
              </a:rPr>
              <a:t>⇒ </a:t>
            </a:r>
            <a:r>
              <a:rPr lang="fr-FR" sz="1800" b="1" i="1" u="sng" strike="noStrike" spc="-1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Arial"/>
                <a:ea typeface="OpenSymbol"/>
              </a:rPr>
              <a:t>molécule amphiphile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ZoneTexte 199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201" name="ZoneTexte 200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202" name="ZoneTexte 201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203" name="ZoneTexte 202"/>
          <p:cNvSpPr txBox="1"/>
          <p:nvPr/>
        </p:nvSpPr>
        <p:spPr>
          <a:xfrm>
            <a:off x="-23040" y="39816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3.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Liaisons covalentes et interactions faibles</a:t>
            </a:r>
            <a:endParaRPr lang="fr-FR" sz="2400" b="0" strike="noStrike" spc="-1">
              <a:latin typeface="Arial"/>
            </a:endParaRPr>
          </a:p>
        </p:txBody>
      </p:sp>
      <p:graphicFrame>
        <p:nvGraphicFramePr>
          <p:cNvPr id="204" name="Tableau 203"/>
          <p:cNvGraphicFramePr/>
          <p:nvPr/>
        </p:nvGraphicFramePr>
        <p:xfrm>
          <a:off x="84600" y="1955160"/>
          <a:ext cx="8932320" cy="4298760"/>
        </p:xfrm>
        <a:graphic>
          <a:graphicData uri="http://schemas.openxmlformats.org/drawingml/2006/table">
            <a:tbl>
              <a:tblPr/>
              <a:tblGrid>
                <a:gridCol w="189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latin typeface="Arial"/>
                        </a:rPr>
                        <a:t>Nature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latin typeface="Arial"/>
                        </a:rPr>
                        <a:t>Définition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latin typeface="Arial"/>
                        </a:rPr>
                        <a:t>Énergie de dissociation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4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latin typeface="Arial"/>
                        </a:rPr>
                        <a:t>Liaison ionique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800" b="1" strike="noStrike" spc="-1">
                          <a:solidFill>
                            <a:srgbClr val="FF0000"/>
                          </a:solidFill>
                          <a:latin typeface="Arial"/>
                          <a:ea typeface="Microsoft YaHei"/>
                        </a:rPr>
                        <a:t>Interaction entre deux groupes ionisés de charge opposée</a:t>
                      </a:r>
                      <a:endParaRPr lang="fr-FR" sz="1800" b="1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latin typeface="Calibri"/>
                        </a:rPr>
                        <a:t>40-80</a:t>
                      </a:r>
                      <a:r>
                        <a:rPr lang="fr-FR" sz="1800" b="0" strike="noStrike" spc="-1">
                          <a:latin typeface="Calibri"/>
                        </a:rPr>
                        <a:t> kJ·mol</a:t>
                      </a:r>
                      <a:r>
                        <a:rPr lang="fr-FR" sz="1800" b="0" strike="noStrike" spc="-1" baseline="33000">
                          <a:latin typeface="Calibri"/>
                        </a:rPr>
                        <a:t>-1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Liaison hydrogène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800" b="1" strike="noStrike" spc="-1">
                          <a:solidFill>
                            <a:srgbClr val="FF0000"/>
                          </a:solidFill>
                          <a:latin typeface="Arial"/>
                          <a:ea typeface="Microsoft YaHei"/>
                        </a:rPr>
                        <a:t>Liaison se formant entre un atome portant un doublet électronique libre (ex : O ou N) et un atome d'hydrogène relié de façon covalente à un atome plus électronégatif</a:t>
                      </a:r>
                      <a:endParaRPr lang="fr-FR" sz="1800" b="1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latin typeface="Calibri"/>
                          <a:ea typeface="Microsoft YaHei"/>
                        </a:rPr>
                        <a:t>20-40</a:t>
                      </a:r>
                      <a:r>
                        <a:rPr lang="fr-FR" sz="1800" b="0" strike="noStrike" spc="-1">
                          <a:latin typeface="Calibri"/>
                          <a:ea typeface="Microsoft YaHei"/>
                        </a:rPr>
                        <a:t> kJ</a:t>
                      </a:r>
                      <a:r>
                        <a:rPr lang="fr-FR" sz="1800" b="0" strike="noStrike" spc="-1">
                          <a:latin typeface="Calibri"/>
                        </a:rPr>
                        <a:t>·mol</a:t>
                      </a:r>
                      <a:r>
                        <a:rPr lang="fr-FR" sz="1800" b="0" strike="noStrike" spc="-1" baseline="33000">
                          <a:latin typeface="Calibri"/>
                        </a:rPr>
                        <a:t>-1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latin typeface="Arial"/>
                        </a:rPr>
                        <a:t>Interactions de Van Der Waals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800" b="1" strike="noStrike" spc="-1">
                          <a:solidFill>
                            <a:srgbClr val="FF0000"/>
                          </a:solidFill>
                          <a:latin typeface="Arial"/>
                          <a:ea typeface="Microsoft YaHei"/>
                        </a:rPr>
                        <a:t>Association entre molécules électriquement neutres résultant d’interactions électrostatiques entre dipôles permanents et/ou induits</a:t>
                      </a:r>
                      <a:endParaRPr lang="fr-FR" sz="1800" b="1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latin typeface="Calibri"/>
                          <a:ea typeface="Microsoft YaHei"/>
                        </a:rPr>
                        <a:t>1-10</a:t>
                      </a:r>
                      <a:r>
                        <a:rPr lang="fr-FR" sz="1800" b="0" strike="noStrike" spc="-1">
                          <a:latin typeface="Calibri"/>
                          <a:ea typeface="Microsoft YaHei"/>
                        </a:rPr>
                        <a:t> kJ</a:t>
                      </a:r>
                      <a:r>
                        <a:rPr lang="fr-FR" sz="1800" b="0" strike="noStrike" spc="-1">
                          <a:latin typeface="Calibri"/>
                        </a:rPr>
                        <a:t>·mol</a:t>
                      </a:r>
                      <a:r>
                        <a:rPr lang="fr-FR" sz="1800" b="0" strike="noStrike" spc="-1" baseline="33000">
                          <a:latin typeface="Calibri"/>
                        </a:rPr>
                        <a:t>-1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54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latin typeface="Arial"/>
                        </a:rPr>
                        <a:t>Interactions hydrophobes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800" b="1" strike="noStrike" spc="-1">
                          <a:solidFill>
                            <a:srgbClr val="C9211E"/>
                          </a:solidFill>
                          <a:latin typeface="Arial"/>
                          <a:ea typeface="Microsoft YaHei"/>
                        </a:rPr>
                        <a:t>Influence faisant que les molécules apolaires s’organisent de manière à minimiser leurs contacts avec l’eau</a:t>
                      </a:r>
                      <a:endParaRPr lang="fr-FR" sz="1800" b="1" strike="noStrike" spc="-1">
                        <a:solidFill>
                          <a:srgbClr val="C9211E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l-NL" sz="1800" b="1" strike="noStrike" spc="-1">
                          <a:latin typeface="Calibri"/>
                          <a:ea typeface="Microsoft YaHei"/>
                        </a:rPr>
                        <a:t>4-8</a:t>
                      </a:r>
                      <a:r>
                        <a:rPr lang="nl-NL" sz="1800" b="0" strike="noStrike" spc="-1">
                          <a:latin typeface="Calibri"/>
                          <a:ea typeface="Microsoft YaHei"/>
                        </a:rPr>
                        <a:t> kJ</a:t>
                      </a:r>
                      <a:r>
                        <a:rPr lang="nl-NL" sz="1800" b="0" strike="noStrike" spc="-1">
                          <a:latin typeface="Calibri"/>
                        </a:rPr>
                        <a:t>·mol</a:t>
                      </a:r>
                      <a:r>
                        <a:rPr lang="nl-NL" sz="1800" b="0" strike="noStrike" spc="-1" baseline="33000">
                          <a:latin typeface="Calibri"/>
                        </a:rPr>
                        <a:t>-1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" name="ZoneTexte 204"/>
          <p:cNvSpPr txBox="1"/>
          <p:nvPr/>
        </p:nvSpPr>
        <p:spPr>
          <a:xfrm>
            <a:off x="360" y="847440"/>
            <a:ext cx="472320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pc="-1" dirty="0">
                <a:solidFill>
                  <a:srgbClr val="0000FF"/>
                </a:solidFill>
                <a:latin typeface="Arial"/>
              </a:rPr>
              <a:t>     </a:t>
            </a:r>
            <a:r>
              <a:rPr lang="fr-FR" sz="2400" b="1" strike="noStrike" spc="-1" dirty="0">
                <a:solidFill>
                  <a:srgbClr val="0000FF"/>
                </a:solidFill>
                <a:latin typeface="Arial"/>
              </a:rPr>
              <a:t>3.1. </a:t>
            </a:r>
            <a:r>
              <a:rPr lang="fr-FR" sz="2400" b="1" u="sng" strike="noStrike" spc="-1" dirty="0">
                <a:solidFill>
                  <a:srgbClr val="0000FF"/>
                </a:solidFill>
                <a:uFillTx/>
                <a:latin typeface="Arial"/>
              </a:rPr>
              <a:t>Liaisons covalentes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206" name="ZoneTexte 205"/>
          <p:cNvSpPr txBox="1"/>
          <p:nvPr/>
        </p:nvSpPr>
        <p:spPr>
          <a:xfrm>
            <a:off x="360" y="1285920"/>
            <a:ext cx="912996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latin typeface="Arial"/>
              </a:rPr>
              <a:t>     </a:t>
            </a:r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3.2.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Interactions de faible énergie</a:t>
            </a:r>
            <a:endParaRPr lang="fr-FR" sz="2400" b="0" strike="noStrike" spc="-1">
              <a:latin typeface="Arial"/>
            </a:endParaRPr>
          </a:p>
        </p:txBody>
      </p:sp>
      <p:graphicFrame>
        <p:nvGraphicFramePr>
          <p:cNvPr id="2" name="Tableau 203"/>
          <p:cNvGraphicFramePr/>
          <p:nvPr/>
        </p:nvGraphicFramePr>
        <p:xfrm>
          <a:off x="84600" y="1955160"/>
          <a:ext cx="8932320" cy="4298760"/>
        </p:xfrm>
        <a:graphic>
          <a:graphicData uri="http://schemas.openxmlformats.org/drawingml/2006/table">
            <a:tbl>
              <a:tblPr/>
              <a:tblGrid>
                <a:gridCol w="189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latin typeface="Arial"/>
                        </a:rPr>
                        <a:t>Nature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latin typeface="Arial"/>
                        </a:rPr>
                        <a:t>Définition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latin typeface="Arial"/>
                        </a:rPr>
                        <a:t>Énergie de dissociation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4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latin typeface="Arial"/>
                        </a:rPr>
                        <a:t>Liaison ionique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800" b="1" strike="noStrike" spc="-1">
                          <a:solidFill>
                            <a:srgbClr val="FF0000"/>
                          </a:solidFill>
                          <a:latin typeface="Arial"/>
                          <a:ea typeface="Microsoft YaHei"/>
                        </a:rPr>
                        <a:t>Interaction entre deux groupes ionisés de charge opposée</a:t>
                      </a:r>
                      <a:endParaRPr lang="fr-FR" sz="1800" b="1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latin typeface="Calibri"/>
                        </a:rPr>
                        <a:t>40-80</a:t>
                      </a:r>
                      <a:r>
                        <a:rPr lang="fr-FR" sz="1800" b="0" strike="noStrike" spc="-1">
                          <a:latin typeface="Calibri"/>
                        </a:rPr>
                        <a:t> kJ·mol</a:t>
                      </a:r>
                      <a:r>
                        <a:rPr lang="fr-FR" sz="1800" b="0" strike="noStrike" spc="-1" baseline="33000">
                          <a:latin typeface="Calibri"/>
                        </a:rPr>
                        <a:t>-1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Liaison hydrogène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800" b="1" strike="noStrike" spc="-1">
                          <a:solidFill>
                            <a:srgbClr val="FF0000"/>
                          </a:solidFill>
                          <a:latin typeface="Arial"/>
                          <a:ea typeface="Microsoft YaHei"/>
                        </a:rPr>
                        <a:t>Liaison se formant entre un atome portant un doublet électronique libre (ex : O ou N) et un atome d'hydrogène relié de façon covalente à un atome plus électronégatif</a:t>
                      </a:r>
                      <a:endParaRPr lang="fr-FR" sz="1800" b="1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latin typeface="Calibri"/>
                          <a:ea typeface="Microsoft YaHei"/>
                        </a:rPr>
                        <a:t>20-40</a:t>
                      </a:r>
                      <a:r>
                        <a:rPr lang="fr-FR" sz="1800" b="0" strike="noStrike" spc="-1">
                          <a:latin typeface="Calibri"/>
                          <a:ea typeface="Microsoft YaHei"/>
                        </a:rPr>
                        <a:t> kJ</a:t>
                      </a:r>
                      <a:r>
                        <a:rPr lang="fr-FR" sz="1800" b="0" strike="noStrike" spc="-1">
                          <a:latin typeface="Calibri"/>
                        </a:rPr>
                        <a:t>·mol</a:t>
                      </a:r>
                      <a:r>
                        <a:rPr lang="fr-FR" sz="1800" b="0" strike="noStrike" spc="-1" baseline="33000">
                          <a:latin typeface="Calibri"/>
                        </a:rPr>
                        <a:t>-1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latin typeface="Arial"/>
                        </a:rPr>
                        <a:t>Interactions de Van Der Waals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800" b="1" strike="noStrike" spc="-1">
                          <a:solidFill>
                            <a:srgbClr val="FF0000"/>
                          </a:solidFill>
                          <a:latin typeface="Arial"/>
                          <a:ea typeface="Microsoft YaHei"/>
                        </a:rPr>
                        <a:t>Association entre molécules électriquement neutres résultant d’interactions électrostatiques entre dipôles permanents et/ou induits</a:t>
                      </a:r>
                      <a:endParaRPr lang="fr-FR" sz="1800" b="1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latin typeface="Calibri"/>
                          <a:ea typeface="Microsoft YaHei"/>
                        </a:rPr>
                        <a:t>1-10</a:t>
                      </a:r>
                      <a:r>
                        <a:rPr lang="fr-FR" sz="1800" b="0" strike="noStrike" spc="-1">
                          <a:latin typeface="Calibri"/>
                          <a:ea typeface="Microsoft YaHei"/>
                        </a:rPr>
                        <a:t> kJ</a:t>
                      </a:r>
                      <a:r>
                        <a:rPr lang="fr-FR" sz="1800" b="0" strike="noStrike" spc="-1">
                          <a:latin typeface="Calibri"/>
                        </a:rPr>
                        <a:t>·mol</a:t>
                      </a:r>
                      <a:r>
                        <a:rPr lang="fr-FR" sz="1800" b="0" strike="noStrike" spc="-1" baseline="33000">
                          <a:latin typeface="Calibri"/>
                        </a:rPr>
                        <a:t>-1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54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latin typeface="Arial"/>
                        </a:rPr>
                        <a:t>Interactions hydrophobes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800" b="1" strike="noStrike" spc="-1">
                          <a:solidFill>
                            <a:srgbClr val="C9211E"/>
                          </a:solidFill>
                          <a:latin typeface="Arial"/>
                          <a:ea typeface="Microsoft YaHei"/>
                        </a:rPr>
                        <a:t>Influence faisant que les molécules apolaires s’organisent de manière à minimiser leurs contacts avec l’eau</a:t>
                      </a:r>
                      <a:endParaRPr lang="fr-FR" sz="1800" b="1" strike="noStrike" spc="-1">
                        <a:solidFill>
                          <a:srgbClr val="C9211E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l-NL" sz="1800" b="1" strike="noStrike" spc="-1">
                          <a:latin typeface="Calibri"/>
                          <a:ea typeface="Microsoft YaHei"/>
                        </a:rPr>
                        <a:t>4-8</a:t>
                      </a:r>
                      <a:r>
                        <a:rPr lang="nl-NL" sz="1800" b="0" strike="noStrike" spc="-1">
                          <a:latin typeface="Calibri"/>
                          <a:ea typeface="Microsoft YaHei"/>
                        </a:rPr>
                        <a:t> kJ</a:t>
                      </a:r>
                      <a:r>
                        <a:rPr lang="nl-NL" sz="1800" b="0" strike="noStrike" spc="-1">
                          <a:latin typeface="Calibri"/>
                        </a:rPr>
                        <a:t>·mol</a:t>
                      </a:r>
                      <a:r>
                        <a:rPr lang="nl-NL" sz="1800" b="0" strike="noStrike" spc="-1" baseline="33000">
                          <a:latin typeface="Calibri"/>
                        </a:rPr>
                        <a:t>-1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ZoneTexte 205"/>
          <p:cNvSpPr txBox="1"/>
          <p:nvPr/>
        </p:nvSpPr>
        <p:spPr>
          <a:xfrm>
            <a:off x="360" y="1285920"/>
            <a:ext cx="912996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latin typeface="Arial"/>
              </a:rPr>
              <a:t>     </a:t>
            </a:r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3.2.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Interactions de faible énergie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ZoneTexte 206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208" name="ZoneTexte 207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209" name="ZoneTexte 208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210" name="ZoneTexte 209"/>
          <p:cNvSpPr txBox="1"/>
          <p:nvPr/>
        </p:nvSpPr>
        <p:spPr>
          <a:xfrm>
            <a:off x="-23040" y="39816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4.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Notions d’isomérie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11" name="ZoneTexte 210"/>
          <p:cNvSpPr txBox="1"/>
          <p:nvPr/>
        </p:nvSpPr>
        <p:spPr>
          <a:xfrm>
            <a:off x="27360" y="1033560"/>
            <a:ext cx="14958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u="dbl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Définition</a:t>
            </a:r>
            <a:r>
              <a:rPr lang="fr-FR" sz="1800" b="1" strike="noStrike" spc="-1">
                <a:latin typeface="Arial"/>
              </a:rPr>
              <a:t> :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12" name="ZoneTexte 211"/>
          <p:cNvSpPr txBox="1"/>
          <p:nvPr/>
        </p:nvSpPr>
        <p:spPr>
          <a:xfrm>
            <a:off x="1251720" y="1021320"/>
            <a:ext cx="7878240" cy="8582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Times New Roman"/>
              </a:rPr>
              <a:t>isomères = molécules ayant la même formule brute mais avec une répartition spatiale des atomes différentes. Les isomères ne sont pas superposables.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13" name="ZoneTexte 212"/>
          <p:cNvSpPr txBox="1"/>
          <p:nvPr/>
        </p:nvSpPr>
        <p:spPr>
          <a:xfrm>
            <a:off x="28080" y="2067480"/>
            <a:ext cx="9087840" cy="4021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Arial"/>
              </a:rPr>
              <a:t>2 types d’isomérie :</a:t>
            </a:r>
          </a:p>
        </p:txBody>
      </p:sp>
      <p:sp>
        <p:nvSpPr>
          <p:cNvPr id="214" name="ZoneTexte 213"/>
          <p:cNvSpPr txBox="1"/>
          <p:nvPr/>
        </p:nvSpPr>
        <p:spPr>
          <a:xfrm>
            <a:off x="663120" y="2775240"/>
            <a:ext cx="305352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isomérie de constitution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15" name="ZoneTexte 214"/>
          <p:cNvSpPr txBox="1"/>
          <p:nvPr/>
        </p:nvSpPr>
        <p:spPr>
          <a:xfrm>
            <a:off x="4860000" y="2761200"/>
            <a:ext cx="185256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stéréoisomérie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16" name="Forme libre : forme 215"/>
          <p:cNvSpPr/>
          <p:nvPr/>
        </p:nvSpPr>
        <p:spPr>
          <a:xfrm>
            <a:off x="3596040" y="2383200"/>
            <a:ext cx="691560" cy="691560"/>
          </a:xfrm>
          <a:custGeom>
            <a:avLst/>
            <a:gdLst/>
            <a:ahLst/>
            <a:cxnLst/>
            <a:rect l="0" t="0" r="r" b="b"/>
            <a:pathLst>
              <a:path w="1921" h="1921" fill="none">
                <a:moveTo>
                  <a:pt x="1921" y="0"/>
                </a:moveTo>
                <a:lnTo>
                  <a:pt x="0" y="1921"/>
                </a:lnTo>
              </a:path>
            </a:pathLst>
          </a:custGeom>
          <a:ln w="18000" cap="rnd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217" name="Forme libre : forme 216"/>
          <p:cNvSpPr/>
          <p:nvPr/>
        </p:nvSpPr>
        <p:spPr>
          <a:xfrm>
            <a:off x="4287600" y="2383200"/>
            <a:ext cx="618480" cy="691560"/>
          </a:xfrm>
          <a:custGeom>
            <a:avLst/>
            <a:gdLst/>
            <a:ahLst/>
            <a:cxnLst/>
            <a:rect l="0" t="0" r="r" b="b"/>
            <a:pathLst>
              <a:path w="1718" h="1921" fill="none">
                <a:moveTo>
                  <a:pt x="0" y="0"/>
                </a:moveTo>
                <a:lnTo>
                  <a:pt x="1718" y="1921"/>
                </a:lnTo>
              </a:path>
            </a:pathLst>
          </a:custGeom>
          <a:ln w="18000" cap="rnd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218" name="ZoneTexte 217"/>
          <p:cNvSpPr txBox="1"/>
          <p:nvPr/>
        </p:nvSpPr>
        <p:spPr>
          <a:xfrm>
            <a:off x="-23040" y="367452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     4.1.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Isomérie de constitution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19" name="ZoneTexte 218"/>
          <p:cNvSpPr txBox="1"/>
          <p:nvPr/>
        </p:nvSpPr>
        <p:spPr>
          <a:xfrm>
            <a:off x="27720" y="4273560"/>
            <a:ext cx="14958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u="dbl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Définition</a:t>
            </a:r>
            <a:r>
              <a:rPr lang="fr-FR" sz="1800" b="1" strike="noStrike" spc="-1">
                <a:latin typeface="Arial"/>
              </a:rPr>
              <a:t> :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20" name="ZoneTexte 219"/>
          <p:cNvSpPr txBox="1"/>
          <p:nvPr/>
        </p:nvSpPr>
        <p:spPr>
          <a:xfrm>
            <a:off x="1274760" y="4278600"/>
            <a:ext cx="7812720" cy="61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Times New Roman"/>
              </a:rPr>
              <a:t>les isomères de constitution ont la même formule brute mais des formules semi-développées planes différentes</a:t>
            </a:r>
            <a:r>
              <a:rPr lang="fr-FR" sz="1800" b="1" strike="noStrike" spc="-1">
                <a:solidFill>
                  <a:srgbClr val="FF0000"/>
                </a:solidFill>
                <a:latin typeface="Calibri"/>
                <a:ea typeface="Times New Roman"/>
              </a:rPr>
              <a:t>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21" name="ZoneTexte 220"/>
          <p:cNvSpPr txBox="1"/>
          <p:nvPr/>
        </p:nvSpPr>
        <p:spPr>
          <a:xfrm>
            <a:off x="70560" y="5065920"/>
            <a:ext cx="15523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u="wavy" strike="noStrike" spc="-1">
                <a:uFillTx/>
                <a:latin typeface="Arial"/>
              </a:rPr>
              <a:t>Exemples</a:t>
            </a:r>
            <a:r>
              <a:rPr lang="fr-FR" sz="1800" b="0" strike="noStrike" spc="-1">
                <a:latin typeface="Arial"/>
              </a:rPr>
              <a:t> : </a:t>
            </a:r>
          </a:p>
        </p:txBody>
      </p:sp>
      <p:sp>
        <p:nvSpPr>
          <p:cNvPr id="222" name="ZoneTexte 221"/>
          <p:cNvSpPr txBox="1"/>
          <p:nvPr/>
        </p:nvSpPr>
        <p:spPr>
          <a:xfrm>
            <a:off x="1310760" y="5058360"/>
            <a:ext cx="44874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propan-1-ol : CH</a:t>
            </a:r>
            <a:r>
              <a:rPr lang="fr-FR" sz="1800" b="0" strike="noStrike" spc="-1" baseline="-8000">
                <a:latin typeface="Arial"/>
              </a:rPr>
              <a:t>3</a:t>
            </a:r>
            <a:r>
              <a:rPr lang="fr-FR" sz="1800" b="0" strike="noStrike" spc="-1">
                <a:latin typeface="Arial"/>
                <a:ea typeface="Arial"/>
              </a:rPr>
              <a:t>—</a:t>
            </a:r>
            <a:r>
              <a:rPr lang="fr-FR" sz="1800" b="0" strike="noStrike" spc="-1">
                <a:latin typeface="Arial"/>
                <a:ea typeface="Microsoft YaHei"/>
              </a:rPr>
              <a:t>CH</a:t>
            </a:r>
            <a:r>
              <a:rPr lang="fr-FR" sz="1800" b="0" strike="noStrike" spc="-1" baseline="-8000">
                <a:latin typeface="Arial"/>
                <a:ea typeface="Microsoft YaHei"/>
              </a:rPr>
              <a:t>2</a:t>
            </a:r>
            <a:r>
              <a:rPr lang="fr-FR" sz="1800" b="0" strike="noStrike" spc="-1">
                <a:latin typeface="Arial"/>
                <a:ea typeface="Arial"/>
              </a:rPr>
              <a:t>—</a:t>
            </a:r>
            <a:r>
              <a:rPr lang="fr-FR" sz="1800" b="0" strike="noStrike" spc="-1">
                <a:latin typeface="Arial"/>
              </a:rPr>
              <a:t>CH</a:t>
            </a:r>
            <a:r>
              <a:rPr lang="fr-FR" sz="1800" b="0" strike="noStrike" spc="-1" baseline="-8000">
                <a:latin typeface="Arial"/>
              </a:rPr>
              <a:t>2</a:t>
            </a:r>
            <a:r>
              <a:rPr lang="fr-FR" sz="1800" b="0" strike="noStrike" spc="-1">
                <a:latin typeface="Arial"/>
              </a:rPr>
              <a:t>OH</a:t>
            </a:r>
          </a:p>
        </p:txBody>
      </p:sp>
      <p:sp>
        <p:nvSpPr>
          <p:cNvPr id="223" name="ZoneTexte 222"/>
          <p:cNvSpPr txBox="1"/>
          <p:nvPr/>
        </p:nvSpPr>
        <p:spPr>
          <a:xfrm>
            <a:off x="1311120" y="5382360"/>
            <a:ext cx="44874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propan-2-ol : CH</a:t>
            </a:r>
            <a:r>
              <a:rPr lang="fr-FR" sz="1800" b="0" strike="noStrike" spc="-1" baseline="-8000">
                <a:latin typeface="Arial"/>
              </a:rPr>
              <a:t>3</a:t>
            </a:r>
            <a:r>
              <a:rPr lang="fr-FR" sz="1800" b="0" strike="noStrike" spc="-1">
                <a:latin typeface="Arial"/>
                <a:ea typeface="Arial"/>
              </a:rPr>
              <a:t>—</a:t>
            </a:r>
            <a:r>
              <a:rPr lang="fr-FR" sz="1800" b="0" strike="noStrike" spc="-1">
                <a:latin typeface="Arial"/>
                <a:ea typeface="Microsoft YaHei"/>
              </a:rPr>
              <a:t>CH</a:t>
            </a:r>
            <a:r>
              <a:rPr lang="fr-FR" sz="1800" b="0" strike="noStrike" spc="-1" baseline="-8000">
                <a:latin typeface="Arial"/>
                <a:ea typeface="Microsoft YaHei"/>
              </a:rPr>
              <a:t>2</a:t>
            </a:r>
            <a:r>
              <a:rPr lang="fr-FR" sz="1800" b="0" strike="noStrike" spc="-1">
                <a:latin typeface="Arial"/>
                <a:ea typeface="Microsoft YaHei"/>
              </a:rPr>
              <a:t>OH</a:t>
            </a:r>
            <a:r>
              <a:rPr lang="fr-FR" sz="1800" b="0" strike="noStrike" spc="-1">
                <a:latin typeface="Arial"/>
                <a:ea typeface="Arial"/>
              </a:rPr>
              <a:t>—</a:t>
            </a:r>
            <a:r>
              <a:rPr lang="fr-FR" sz="1800" b="0" strike="noStrike" spc="-1">
                <a:latin typeface="Arial"/>
              </a:rPr>
              <a:t>CH</a:t>
            </a:r>
            <a:r>
              <a:rPr lang="fr-FR" sz="1800" b="0" strike="noStrike" spc="-1" baseline="-8000">
                <a:latin typeface="Arial"/>
              </a:rPr>
              <a:t>3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"/>
                            </p:stCondLst>
                            <p:childTnLst>
                              <p:par>
                                <p:cTn id="46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ZoneTexte 223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225" name="ZoneTexte 224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226" name="ZoneTexte 225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227" name="ZoneTexte 226"/>
          <p:cNvSpPr txBox="1"/>
          <p:nvPr/>
        </p:nvSpPr>
        <p:spPr>
          <a:xfrm>
            <a:off x="-23040" y="39852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4.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Notions d’isomérie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28" name="ZoneTexte 227"/>
          <p:cNvSpPr txBox="1"/>
          <p:nvPr/>
        </p:nvSpPr>
        <p:spPr>
          <a:xfrm>
            <a:off x="0" y="847080"/>
            <a:ext cx="4723200" cy="7700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	4.2.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Stéréoisomérie</a:t>
            </a:r>
            <a:endParaRPr lang="fr-FR" sz="2400" b="0" strike="noStrike" spc="-1">
              <a:latin typeface="Arial"/>
            </a:endParaRPr>
          </a:p>
          <a:p>
            <a:endParaRPr lang="fr-FR" sz="2400" b="0" strike="noStrike" spc="-1">
              <a:latin typeface="Arial"/>
            </a:endParaRPr>
          </a:p>
        </p:txBody>
      </p:sp>
      <p:sp>
        <p:nvSpPr>
          <p:cNvPr id="229" name="ZoneTexte 228"/>
          <p:cNvSpPr txBox="1"/>
          <p:nvPr/>
        </p:nvSpPr>
        <p:spPr>
          <a:xfrm>
            <a:off x="27720" y="1465560"/>
            <a:ext cx="14958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u="dbl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Définition</a:t>
            </a:r>
            <a:r>
              <a:rPr lang="fr-FR" sz="1800" b="1" strike="noStrike" spc="-1">
                <a:latin typeface="Arial"/>
              </a:rPr>
              <a:t> :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30" name="ZoneTexte 229"/>
          <p:cNvSpPr txBox="1"/>
          <p:nvPr/>
        </p:nvSpPr>
        <p:spPr>
          <a:xfrm>
            <a:off x="1253160" y="1477440"/>
            <a:ext cx="787680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Times New Roman"/>
              </a:rPr>
              <a:t>deux stéréoisomères ont la même formule semi-développée plane mais la disposition spatiale des atomes est différente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31" name="ZoneTexte 230"/>
          <p:cNvSpPr txBox="1"/>
          <p:nvPr/>
        </p:nvSpPr>
        <p:spPr>
          <a:xfrm>
            <a:off x="3082320" y="2333160"/>
            <a:ext cx="24271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Arial"/>
              </a:rPr>
              <a:t>On distingue :</a:t>
            </a:r>
          </a:p>
        </p:txBody>
      </p:sp>
      <p:sp>
        <p:nvSpPr>
          <p:cNvPr id="232" name="Forme libre : forme 231"/>
          <p:cNvSpPr/>
          <p:nvPr/>
        </p:nvSpPr>
        <p:spPr>
          <a:xfrm>
            <a:off x="3600720" y="2630880"/>
            <a:ext cx="691560" cy="691560"/>
          </a:xfrm>
          <a:custGeom>
            <a:avLst/>
            <a:gdLst/>
            <a:ahLst/>
            <a:cxnLst/>
            <a:rect l="0" t="0" r="r" b="b"/>
            <a:pathLst>
              <a:path w="1921" h="1921" fill="none">
                <a:moveTo>
                  <a:pt x="1921" y="0"/>
                </a:moveTo>
                <a:lnTo>
                  <a:pt x="0" y="1921"/>
                </a:lnTo>
              </a:path>
            </a:pathLst>
          </a:custGeom>
          <a:ln w="18000" cap="rnd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233" name="Forme libre : forme 232"/>
          <p:cNvSpPr/>
          <p:nvPr/>
        </p:nvSpPr>
        <p:spPr>
          <a:xfrm>
            <a:off x="4283280" y="2630880"/>
            <a:ext cx="618480" cy="691560"/>
          </a:xfrm>
          <a:custGeom>
            <a:avLst/>
            <a:gdLst/>
            <a:ahLst/>
            <a:cxnLst/>
            <a:rect l="0" t="0" r="r" b="b"/>
            <a:pathLst>
              <a:path w="1718" h="1921" fill="none">
                <a:moveTo>
                  <a:pt x="0" y="0"/>
                </a:moveTo>
                <a:lnTo>
                  <a:pt x="1718" y="1921"/>
                </a:lnTo>
              </a:path>
            </a:pathLst>
          </a:custGeom>
          <a:ln w="18000" cap="rnd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234" name="ZoneTexte 233"/>
          <p:cNvSpPr txBox="1"/>
          <p:nvPr/>
        </p:nvSpPr>
        <p:spPr>
          <a:xfrm>
            <a:off x="-47520" y="3183480"/>
            <a:ext cx="371124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buNone/>
            </a:pP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stéréoisomérie de conformation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35" name="ZoneTexte 234"/>
          <p:cNvSpPr txBox="1"/>
          <p:nvPr/>
        </p:nvSpPr>
        <p:spPr>
          <a:xfrm>
            <a:off x="4668840" y="3183480"/>
            <a:ext cx="40813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1" u="sng" strike="noStrike" spc="-1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Arial"/>
              </a:rPr>
              <a:t>stéréoisomérie de configuration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36" name="Forme libre : forme 235"/>
          <p:cNvSpPr/>
          <p:nvPr/>
        </p:nvSpPr>
        <p:spPr>
          <a:xfrm>
            <a:off x="6017400" y="3778560"/>
            <a:ext cx="691560" cy="691560"/>
          </a:xfrm>
          <a:custGeom>
            <a:avLst/>
            <a:gdLst/>
            <a:ahLst/>
            <a:cxnLst/>
            <a:rect l="0" t="0" r="r" b="b"/>
            <a:pathLst>
              <a:path w="1921" h="1921" fill="none">
                <a:moveTo>
                  <a:pt x="1921" y="0"/>
                </a:moveTo>
                <a:lnTo>
                  <a:pt x="0" y="1921"/>
                </a:lnTo>
              </a:path>
            </a:pathLst>
          </a:custGeom>
          <a:ln w="18000" cap="rnd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237" name="Forme libre : forme 236"/>
          <p:cNvSpPr/>
          <p:nvPr/>
        </p:nvSpPr>
        <p:spPr>
          <a:xfrm>
            <a:off x="6726960" y="3778560"/>
            <a:ext cx="618480" cy="691560"/>
          </a:xfrm>
          <a:custGeom>
            <a:avLst/>
            <a:gdLst/>
            <a:ahLst/>
            <a:cxnLst/>
            <a:rect l="0" t="0" r="r" b="b"/>
            <a:pathLst>
              <a:path w="1718" h="1921" fill="none">
                <a:moveTo>
                  <a:pt x="0" y="0"/>
                </a:moveTo>
                <a:lnTo>
                  <a:pt x="1718" y="1921"/>
                </a:lnTo>
              </a:path>
            </a:pathLst>
          </a:custGeom>
          <a:ln w="18000" cap="rnd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238" name="ZoneTexte 237"/>
          <p:cNvSpPr txBox="1"/>
          <p:nvPr/>
        </p:nvSpPr>
        <p:spPr>
          <a:xfrm>
            <a:off x="7265520" y="4358160"/>
            <a:ext cx="16524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u="sng" strike="noStrike" spc="-1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Arial"/>
              </a:rPr>
              <a:t>énantiomérie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39" name="ZoneTexte 238"/>
          <p:cNvSpPr txBox="1"/>
          <p:nvPr/>
        </p:nvSpPr>
        <p:spPr>
          <a:xfrm>
            <a:off x="2881440" y="4358160"/>
            <a:ext cx="322848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buNone/>
            </a:pPr>
            <a:r>
              <a:rPr lang="fr-FR" sz="1800" b="1" u="sng" strike="noStrike" spc="-1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Arial"/>
              </a:rPr>
              <a:t>configurations Z/E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40" name="ZoneTexte 239"/>
          <p:cNvSpPr txBox="1"/>
          <p:nvPr/>
        </p:nvSpPr>
        <p:spPr>
          <a:xfrm>
            <a:off x="158760" y="3463560"/>
            <a:ext cx="29916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Arial"/>
                <a:ea typeface="Microsoft YaHei"/>
              </a:rPr>
              <a:t>(</a:t>
            </a:r>
            <a:r>
              <a:rPr lang="fr-FR" sz="1800" b="0" strike="noStrike" spc="-1">
                <a:latin typeface="Arial"/>
              </a:rPr>
              <a:t>sans rupture de liaison)</a:t>
            </a:r>
          </a:p>
        </p:txBody>
      </p:sp>
      <p:sp>
        <p:nvSpPr>
          <p:cNvPr id="241" name="ZoneTexte 240"/>
          <p:cNvSpPr txBox="1"/>
          <p:nvPr/>
        </p:nvSpPr>
        <p:spPr>
          <a:xfrm>
            <a:off x="5234760" y="3463560"/>
            <a:ext cx="29916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Arial"/>
                <a:ea typeface="Microsoft YaHei"/>
              </a:rPr>
              <a:t>(avec</a:t>
            </a:r>
            <a:r>
              <a:rPr lang="fr-FR" sz="1800" b="0" strike="noStrike" spc="-1">
                <a:latin typeface="Arial"/>
              </a:rPr>
              <a:t> rupture de liaison)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2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"/>
                            </p:stCondLst>
                            <p:childTnLst>
                              <p:par>
                                <p:cTn id="4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ZoneTexte 241"/>
          <p:cNvSpPr txBox="1"/>
          <p:nvPr/>
        </p:nvSpPr>
        <p:spPr>
          <a:xfrm>
            <a:off x="-110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243" name="ZoneTexte 242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244" name="ZoneTexte 243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245" name="ZoneTexte 244"/>
          <p:cNvSpPr txBox="1"/>
          <p:nvPr/>
        </p:nvSpPr>
        <p:spPr>
          <a:xfrm>
            <a:off x="-23040" y="39888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4.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Notions d’isomérie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46" name="ZoneTexte 245"/>
          <p:cNvSpPr txBox="1"/>
          <p:nvPr/>
        </p:nvSpPr>
        <p:spPr>
          <a:xfrm>
            <a:off x="0" y="811440"/>
            <a:ext cx="4723200" cy="7700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	4.2.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Stéréoisomérie</a:t>
            </a:r>
            <a:endParaRPr lang="fr-FR" sz="2400" b="0" strike="noStrike" spc="-1">
              <a:latin typeface="Arial"/>
            </a:endParaRPr>
          </a:p>
          <a:p>
            <a:endParaRPr lang="fr-FR" sz="2400" b="0" strike="noStrike" spc="-1">
              <a:latin typeface="Arial"/>
            </a:endParaRPr>
          </a:p>
        </p:txBody>
      </p:sp>
      <p:sp>
        <p:nvSpPr>
          <p:cNvPr id="247" name="ZoneTexte 246"/>
          <p:cNvSpPr txBox="1"/>
          <p:nvPr/>
        </p:nvSpPr>
        <p:spPr>
          <a:xfrm>
            <a:off x="360" y="1650960"/>
            <a:ext cx="9087120" cy="7700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800080"/>
                </a:solidFill>
                <a:latin typeface="Arial"/>
              </a:rPr>
              <a:t>	          4.2.1.1. </a:t>
            </a:r>
            <a:r>
              <a:rPr lang="fr-FR" sz="2400" b="1" u="sng" strike="noStrike" spc="-1">
                <a:solidFill>
                  <a:srgbClr val="800080"/>
                </a:solidFill>
                <a:uFillTx/>
                <a:latin typeface="Arial"/>
              </a:rPr>
              <a:t>Énantiomérie, ou stéréoisomérie optique</a:t>
            </a:r>
            <a:endParaRPr lang="fr-FR" sz="2400" b="0" strike="noStrike" spc="-1">
              <a:latin typeface="Arial"/>
            </a:endParaRPr>
          </a:p>
          <a:p>
            <a:endParaRPr lang="fr-FR" sz="2400" b="0" strike="noStrike" spc="-1">
              <a:latin typeface="Arial"/>
            </a:endParaRPr>
          </a:p>
        </p:txBody>
      </p:sp>
      <p:sp>
        <p:nvSpPr>
          <p:cNvPr id="248" name="ZoneTexte 247"/>
          <p:cNvSpPr txBox="1"/>
          <p:nvPr/>
        </p:nvSpPr>
        <p:spPr>
          <a:xfrm>
            <a:off x="28080" y="2149560"/>
            <a:ext cx="14958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u="dbl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Définition</a:t>
            </a:r>
            <a:r>
              <a:rPr lang="fr-FR" sz="1800" b="1" strike="noStrike" spc="-1">
                <a:latin typeface="Arial"/>
              </a:rPr>
              <a:t> :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49" name="ZoneTexte 248"/>
          <p:cNvSpPr txBox="1"/>
          <p:nvPr/>
        </p:nvSpPr>
        <p:spPr>
          <a:xfrm>
            <a:off x="1304640" y="2158920"/>
            <a:ext cx="7803360" cy="8582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une molécule chirale est une molécule ayant au moins un atome asymétrique, noté C*, c’est-à dire avec ses quatre substituants différents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50" name="ZoneTexte 249"/>
          <p:cNvSpPr txBox="1"/>
          <p:nvPr/>
        </p:nvSpPr>
        <p:spPr>
          <a:xfrm>
            <a:off x="28440" y="3085560"/>
            <a:ext cx="14958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u="dbl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Définition</a:t>
            </a:r>
            <a:r>
              <a:rPr lang="fr-FR" sz="1800" b="1" strike="noStrike" spc="-1">
                <a:latin typeface="Arial"/>
              </a:rPr>
              <a:t> :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51" name="ZoneTexte 250"/>
          <p:cNvSpPr txBox="1"/>
          <p:nvPr/>
        </p:nvSpPr>
        <p:spPr>
          <a:xfrm>
            <a:off x="1340640" y="3095280"/>
            <a:ext cx="780336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deux énantiomères :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52" name="ZoneTexte 251"/>
          <p:cNvSpPr txBox="1"/>
          <p:nvPr/>
        </p:nvSpPr>
        <p:spPr>
          <a:xfrm>
            <a:off x="3350520" y="3085560"/>
            <a:ext cx="3521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     - deux molécules chirales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53" name="ZoneTexte 252"/>
          <p:cNvSpPr txBox="1"/>
          <p:nvPr/>
        </p:nvSpPr>
        <p:spPr>
          <a:xfrm>
            <a:off x="3323880" y="3375000"/>
            <a:ext cx="489024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     - images l’une de l’autre dans un miroir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54" name="ZoneTexte 253"/>
          <p:cNvSpPr txBox="1"/>
          <p:nvPr/>
        </p:nvSpPr>
        <p:spPr>
          <a:xfrm>
            <a:off x="3320640" y="3671280"/>
            <a:ext cx="294264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     - non superposables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55" name="ZoneTexte 254"/>
          <p:cNvSpPr txBox="1"/>
          <p:nvPr/>
        </p:nvSpPr>
        <p:spPr>
          <a:xfrm>
            <a:off x="70560" y="4273920"/>
            <a:ext cx="15523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u="wavy" strike="noStrike" spc="-1">
                <a:uFillTx/>
                <a:latin typeface="Arial"/>
              </a:rPr>
              <a:t>Exemple</a:t>
            </a:r>
            <a:r>
              <a:rPr lang="fr-FR" sz="1800" b="0" strike="noStrike" spc="-1">
                <a:latin typeface="Arial"/>
              </a:rPr>
              <a:t> : </a:t>
            </a:r>
          </a:p>
        </p:txBody>
      </p:sp>
      <p:pic>
        <p:nvPicPr>
          <p:cNvPr id="256" name="Image 255"/>
          <p:cNvPicPr/>
          <p:nvPr/>
        </p:nvPicPr>
        <p:blipFill>
          <a:blip r:embed="rId2"/>
          <a:stretch/>
        </p:blipFill>
        <p:spPr>
          <a:xfrm>
            <a:off x="2353680" y="4240080"/>
            <a:ext cx="4194000" cy="2601360"/>
          </a:xfrm>
          <a:prstGeom prst="rect">
            <a:avLst/>
          </a:prstGeom>
          <a:ln w="36000">
            <a:noFill/>
          </a:ln>
        </p:spPr>
      </p:pic>
      <p:sp>
        <p:nvSpPr>
          <p:cNvPr id="257" name="ZoneTexte 256"/>
          <p:cNvSpPr txBox="1"/>
          <p:nvPr/>
        </p:nvSpPr>
        <p:spPr>
          <a:xfrm>
            <a:off x="360" y="1213560"/>
            <a:ext cx="7376624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0000FF"/>
                </a:solidFill>
                <a:latin typeface="Arial"/>
              </a:rPr>
              <a:t>	    </a:t>
            </a:r>
            <a:r>
              <a:rPr lang="fr-FR" sz="2400" b="1" strike="noStrike" spc="-1" dirty="0">
                <a:solidFill>
                  <a:srgbClr val="008000"/>
                </a:solidFill>
                <a:latin typeface="Arial"/>
              </a:rPr>
              <a:t> 4.2.1. </a:t>
            </a:r>
            <a:r>
              <a:rPr lang="fr-FR" sz="2400" b="1" u="sng" strike="noStrike" spc="-1" dirty="0">
                <a:solidFill>
                  <a:srgbClr val="008000"/>
                </a:solidFill>
                <a:uFillTx/>
                <a:latin typeface="Arial"/>
              </a:rPr>
              <a:t>Stéréoisomérie de configuration</a:t>
            </a: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3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4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"/>
                            </p:stCondLst>
                            <p:childTnLst>
                              <p:par>
                                <p:cTn id="2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"/>
                            </p:stCondLst>
                            <p:childTnLst>
                              <p:par>
                                <p:cTn id="51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ZoneTexte 257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259" name="ZoneTexte 258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260" name="ZoneTexte 259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261" name="ZoneTexte 260"/>
          <p:cNvSpPr txBox="1"/>
          <p:nvPr/>
        </p:nvSpPr>
        <p:spPr>
          <a:xfrm>
            <a:off x="0" y="811800"/>
            <a:ext cx="4723200" cy="7700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	4.2.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Stéréoisomérie</a:t>
            </a:r>
            <a:endParaRPr lang="fr-FR" sz="2400" b="0" strike="noStrike" spc="-1">
              <a:latin typeface="Arial"/>
            </a:endParaRPr>
          </a:p>
          <a:p>
            <a:endParaRPr lang="fr-FR" sz="2400" b="0" strike="noStrike" spc="-1">
              <a:latin typeface="Arial"/>
            </a:endParaRPr>
          </a:p>
        </p:txBody>
      </p:sp>
      <p:sp>
        <p:nvSpPr>
          <p:cNvPr id="262" name="ZoneTexte 261"/>
          <p:cNvSpPr txBox="1"/>
          <p:nvPr/>
        </p:nvSpPr>
        <p:spPr>
          <a:xfrm>
            <a:off x="360" y="1208160"/>
            <a:ext cx="7611402" cy="7700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 dirty="0">
                <a:solidFill>
                  <a:srgbClr val="0000FF"/>
                </a:solidFill>
                <a:latin typeface="Arial"/>
              </a:rPr>
              <a:t>	    </a:t>
            </a:r>
            <a:r>
              <a:rPr lang="fr-FR" sz="2400" b="1" strike="noStrike" spc="-1" dirty="0">
                <a:solidFill>
                  <a:srgbClr val="008000"/>
                </a:solidFill>
                <a:latin typeface="Arial"/>
              </a:rPr>
              <a:t> 4.2.1. </a:t>
            </a:r>
            <a:r>
              <a:rPr lang="fr-FR" sz="2400" b="1" u="sng" strike="noStrike" spc="-1" dirty="0">
                <a:solidFill>
                  <a:srgbClr val="008000"/>
                </a:solidFill>
                <a:uFillTx/>
                <a:latin typeface="Arial"/>
              </a:rPr>
              <a:t>Stéréoisomérie de configuration</a:t>
            </a:r>
            <a:endParaRPr lang="fr-FR" sz="2400" b="0" strike="noStrike" spc="-1" dirty="0">
              <a:latin typeface="Arial"/>
            </a:endParaRPr>
          </a:p>
          <a:p>
            <a:endParaRPr lang="fr-FR" sz="2400" b="0" strike="noStrike" spc="-1" dirty="0">
              <a:latin typeface="Arial"/>
            </a:endParaRPr>
          </a:p>
        </p:txBody>
      </p:sp>
      <p:sp>
        <p:nvSpPr>
          <p:cNvPr id="263" name="ZoneTexte 262"/>
          <p:cNvSpPr txBox="1"/>
          <p:nvPr/>
        </p:nvSpPr>
        <p:spPr>
          <a:xfrm>
            <a:off x="360" y="1615320"/>
            <a:ext cx="8663760" cy="11098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800080"/>
                </a:solidFill>
                <a:latin typeface="Arial"/>
              </a:rPr>
              <a:t>	          4.2.1.1. </a:t>
            </a:r>
            <a:r>
              <a:rPr lang="fr-FR" sz="2400" b="1" u="sng" strike="noStrike" spc="-1">
                <a:solidFill>
                  <a:srgbClr val="800080"/>
                </a:solidFill>
                <a:uFillTx/>
                <a:latin typeface="Arial"/>
              </a:rPr>
              <a:t>Énantiomérie, ou stéréoisomérie optique</a:t>
            </a:r>
            <a:endParaRPr lang="fr-FR" sz="2400" b="0" strike="noStrike" spc="-1">
              <a:latin typeface="Arial"/>
            </a:endParaRPr>
          </a:p>
          <a:p>
            <a:endParaRPr lang="fr-FR" sz="2400" b="0" strike="noStrike" spc="-1">
              <a:latin typeface="Arial"/>
            </a:endParaRPr>
          </a:p>
        </p:txBody>
      </p:sp>
      <p:sp>
        <p:nvSpPr>
          <p:cNvPr id="264" name="ZoneTexte 263"/>
          <p:cNvSpPr txBox="1"/>
          <p:nvPr/>
        </p:nvSpPr>
        <p:spPr>
          <a:xfrm>
            <a:off x="0" y="2300040"/>
            <a:ext cx="9129960" cy="8676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  <a:ea typeface="Times New Roman"/>
              </a:rPr>
              <a:t>Pour passer d’une configuration à une autre </a:t>
            </a:r>
            <a:r>
              <a:rPr lang="fr-FR" sz="1800" b="0" strike="noStrike" spc="-1">
                <a:latin typeface="Arial"/>
                <a:ea typeface="Arial"/>
              </a:rPr>
              <a:t>→</a:t>
            </a:r>
            <a:r>
              <a:rPr lang="fr-FR" sz="1800" b="0" strike="noStrike" spc="-1">
                <a:latin typeface="Arial"/>
                <a:ea typeface="Times New Roman"/>
              </a:rPr>
              <a:t>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  <a:ea typeface="Times New Roman"/>
              </a:rPr>
              <a:t>rompre des liaisons</a:t>
            </a:r>
            <a:r>
              <a:rPr lang="fr-FR" sz="1800" b="0" strike="noStrike" spc="-1">
                <a:latin typeface="Arial"/>
                <a:ea typeface="Times New Roman"/>
              </a:rPr>
              <a:t>, ce qui demanderait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  <a:ea typeface="Times New Roman"/>
              </a:rPr>
              <a:t>beaucoup d’énergie</a:t>
            </a:r>
            <a:r>
              <a:rPr lang="fr-FR" sz="1800" b="0" strike="noStrike" spc="-1">
                <a:latin typeface="Arial"/>
                <a:ea typeface="Times New Roman"/>
              </a:rPr>
              <a:t>. </a:t>
            </a:r>
            <a:r>
              <a:rPr lang="fr-FR" sz="1800" b="0" strike="noStrike" cap="all" spc="-1">
                <a:latin typeface="Calibri"/>
                <a:ea typeface="Times New Roman"/>
              </a:rPr>
              <a:t>à</a:t>
            </a:r>
            <a:r>
              <a:rPr lang="fr-FR" sz="1800" b="0" strike="noStrike" spc="-1">
                <a:latin typeface="Arial"/>
                <a:ea typeface="Times New Roman"/>
              </a:rPr>
              <a:t> température ordinaire, l’agitation thermique ne suffit pas. 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265" name="Image 264"/>
          <p:cNvPicPr/>
          <p:nvPr/>
        </p:nvPicPr>
        <p:blipFill>
          <a:blip r:embed="rId2"/>
          <a:stretch/>
        </p:blipFill>
        <p:spPr>
          <a:xfrm>
            <a:off x="171360" y="3896387"/>
            <a:ext cx="3936240" cy="2315160"/>
          </a:xfrm>
          <a:prstGeom prst="rect">
            <a:avLst/>
          </a:prstGeom>
          <a:ln w="36000">
            <a:noFill/>
          </a:ln>
        </p:spPr>
      </p:pic>
      <p:pic>
        <p:nvPicPr>
          <p:cNvPr id="266" name="Image 265"/>
          <p:cNvPicPr/>
          <p:nvPr/>
        </p:nvPicPr>
        <p:blipFill>
          <a:blip r:embed="rId3"/>
          <a:stretch/>
        </p:blipFill>
        <p:spPr>
          <a:xfrm>
            <a:off x="3835800" y="4148280"/>
            <a:ext cx="5423040" cy="2035080"/>
          </a:xfrm>
          <a:prstGeom prst="rect">
            <a:avLst/>
          </a:prstGeom>
          <a:ln w="36000">
            <a:noFill/>
          </a:ln>
        </p:spPr>
      </p:pic>
      <p:sp>
        <p:nvSpPr>
          <p:cNvPr id="267" name="ZoneTexte 266"/>
          <p:cNvSpPr txBox="1"/>
          <p:nvPr/>
        </p:nvSpPr>
        <p:spPr>
          <a:xfrm>
            <a:off x="56160" y="3679920"/>
            <a:ext cx="15523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u="wavy" strike="noStrike" spc="-1">
                <a:uFillTx/>
                <a:latin typeface="Arial"/>
              </a:rPr>
              <a:t>Exemples</a:t>
            </a:r>
            <a:r>
              <a:rPr lang="fr-FR" sz="1800" b="0" strike="noStrike" spc="-1">
                <a:latin typeface="Arial"/>
              </a:rPr>
              <a:t> : </a:t>
            </a:r>
          </a:p>
        </p:txBody>
      </p:sp>
      <p:sp>
        <p:nvSpPr>
          <p:cNvPr id="268" name="ZoneTexte 267"/>
          <p:cNvSpPr txBox="1"/>
          <p:nvPr/>
        </p:nvSpPr>
        <p:spPr>
          <a:xfrm>
            <a:off x="360" y="2839680"/>
            <a:ext cx="912996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endParaRPr lang="fr-FR" sz="1800" b="0" strike="noStrike" spc="-1">
              <a:latin typeface="Arial"/>
            </a:endParaRPr>
          </a:p>
          <a:p>
            <a:pPr algn="just">
              <a:buNone/>
            </a:pPr>
            <a:r>
              <a:rPr lang="fr-FR" sz="1800" b="0" strike="noStrike" spc="-1">
                <a:latin typeface="OpenSymbol"/>
                <a:ea typeface="OpenSymbol"/>
              </a:rPr>
              <a:t>⇒</a:t>
            </a:r>
            <a:r>
              <a:rPr lang="fr-FR" sz="1800" b="0" strike="noStrike" spc="-1">
                <a:latin typeface="Arial"/>
                <a:ea typeface="OpenSymbol"/>
              </a:rPr>
              <a:t> p</a:t>
            </a:r>
            <a:r>
              <a:rPr lang="fr-FR" sz="1800" b="0" strike="noStrike" spc="-1">
                <a:latin typeface="Arial"/>
                <a:ea typeface="Times New Roman"/>
              </a:rPr>
              <a:t>ossibilité de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  <a:ea typeface="Times New Roman"/>
              </a:rPr>
              <a:t>séparer physiquement deux énantiomères</a:t>
            </a:r>
            <a:r>
              <a:rPr lang="fr-FR" sz="1800" b="0" strike="noStrike" spc="-1">
                <a:latin typeface="Arial"/>
                <a:ea typeface="Times New Roman"/>
              </a:rPr>
              <a:t>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69" name="ZoneTexte 268"/>
          <p:cNvSpPr txBox="1"/>
          <p:nvPr/>
        </p:nvSpPr>
        <p:spPr>
          <a:xfrm>
            <a:off x="-23040" y="39924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4.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Notions d’isomérie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830BB7-4426-0D8E-0CD3-1F6BFD65A056}"/>
              </a:ext>
            </a:extLst>
          </p:cNvPr>
          <p:cNvSpPr/>
          <p:nvPr/>
        </p:nvSpPr>
        <p:spPr>
          <a:xfrm>
            <a:off x="506627" y="5242680"/>
            <a:ext cx="3329173" cy="92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4E7BFE-0DD8-7A72-1ABC-6A759F6C9DC9}"/>
              </a:ext>
            </a:extLst>
          </p:cNvPr>
          <p:cNvSpPr/>
          <p:nvPr/>
        </p:nvSpPr>
        <p:spPr>
          <a:xfrm>
            <a:off x="3915146" y="5227667"/>
            <a:ext cx="5057494" cy="816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ZoneTexte 269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271" name="ZoneTexte 270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272" name="ZoneTexte 271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273" name="ZoneTexte 272"/>
          <p:cNvSpPr txBox="1"/>
          <p:nvPr/>
        </p:nvSpPr>
        <p:spPr>
          <a:xfrm>
            <a:off x="-23040" y="39960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4.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Notions d’isomérie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74" name="ZoneTexte 273"/>
          <p:cNvSpPr txBox="1"/>
          <p:nvPr/>
        </p:nvSpPr>
        <p:spPr>
          <a:xfrm>
            <a:off x="-23040" y="39960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4.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Notions d’isomérie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75" name="ZoneTexte 274"/>
          <p:cNvSpPr txBox="1"/>
          <p:nvPr/>
        </p:nvSpPr>
        <p:spPr>
          <a:xfrm>
            <a:off x="0" y="812160"/>
            <a:ext cx="4723200" cy="7700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	4.2.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Stéréoisomérie</a:t>
            </a:r>
            <a:endParaRPr lang="fr-FR" sz="2400" b="0" strike="noStrike" spc="-1">
              <a:latin typeface="Arial"/>
            </a:endParaRPr>
          </a:p>
          <a:p>
            <a:endParaRPr lang="fr-FR" sz="2400" b="0" strike="noStrike" spc="-1">
              <a:latin typeface="Arial"/>
            </a:endParaRPr>
          </a:p>
        </p:txBody>
      </p:sp>
      <p:sp>
        <p:nvSpPr>
          <p:cNvPr id="276" name="ZoneTexte 275"/>
          <p:cNvSpPr txBox="1"/>
          <p:nvPr/>
        </p:nvSpPr>
        <p:spPr>
          <a:xfrm>
            <a:off x="719" y="1208520"/>
            <a:ext cx="7598685" cy="7700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 dirty="0">
                <a:solidFill>
                  <a:srgbClr val="0000FF"/>
                </a:solidFill>
                <a:latin typeface="Arial"/>
              </a:rPr>
              <a:t>	    </a:t>
            </a:r>
            <a:r>
              <a:rPr lang="fr-FR" sz="2400" b="1" strike="noStrike" spc="-1" dirty="0">
                <a:solidFill>
                  <a:srgbClr val="008000"/>
                </a:solidFill>
                <a:latin typeface="Arial"/>
              </a:rPr>
              <a:t> 4.2.1. </a:t>
            </a:r>
            <a:r>
              <a:rPr lang="fr-FR" sz="2400" b="1" u="sng" strike="noStrike" spc="-1" dirty="0">
                <a:solidFill>
                  <a:srgbClr val="008000"/>
                </a:solidFill>
                <a:uFillTx/>
                <a:latin typeface="Arial"/>
              </a:rPr>
              <a:t>Stéréoisomérie de configuration</a:t>
            </a:r>
            <a:endParaRPr lang="fr-FR" sz="2400" b="0" strike="noStrike" spc="-1" dirty="0">
              <a:latin typeface="Arial"/>
            </a:endParaRPr>
          </a:p>
          <a:p>
            <a:endParaRPr lang="fr-FR" sz="2400" b="0" strike="noStrike" spc="-1" dirty="0">
              <a:latin typeface="Arial"/>
            </a:endParaRPr>
          </a:p>
        </p:txBody>
      </p:sp>
      <p:sp>
        <p:nvSpPr>
          <p:cNvPr id="277" name="ZoneTexte 276"/>
          <p:cNvSpPr txBox="1"/>
          <p:nvPr/>
        </p:nvSpPr>
        <p:spPr>
          <a:xfrm>
            <a:off x="360" y="1615680"/>
            <a:ext cx="9215640" cy="11098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 dirty="0">
                <a:solidFill>
                  <a:srgbClr val="800080"/>
                </a:solidFill>
                <a:latin typeface="Arial"/>
              </a:rPr>
              <a:t>	          4.2.1.1. </a:t>
            </a:r>
            <a:r>
              <a:rPr lang="fr-FR" sz="2400" b="1" u="sng" strike="noStrike" spc="-1" dirty="0" err="1">
                <a:solidFill>
                  <a:srgbClr val="800080"/>
                </a:solidFill>
                <a:uFillTx/>
                <a:latin typeface="Arial"/>
              </a:rPr>
              <a:t>Énantiomérie</a:t>
            </a:r>
            <a:r>
              <a:rPr lang="fr-FR" sz="2400" b="1" u="sng" strike="noStrike" spc="-1" dirty="0">
                <a:solidFill>
                  <a:srgbClr val="800080"/>
                </a:solidFill>
                <a:uFillTx/>
                <a:latin typeface="Arial"/>
              </a:rPr>
              <a:t>, ou stéréoisomérie optique</a:t>
            </a:r>
            <a:endParaRPr lang="fr-FR" sz="2400" b="0" strike="noStrike" spc="-1" dirty="0">
              <a:latin typeface="Arial"/>
            </a:endParaRPr>
          </a:p>
          <a:p>
            <a:endParaRPr lang="fr-FR" sz="2400" b="0" strike="noStrike" spc="-1" dirty="0">
              <a:latin typeface="Arial"/>
            </a:endParaRPr>
          </a:p>
        </p:txBody>
      </p:sp>
      <p:sp>
        <p:nvSpPr>
          <p:cNvPr id="278" name="ZoneTexte 277"/>
          <p:cNvSpPr txBox="1"/>
          <p:nvPr/>
        </p:nvSpPr>
        <p:spPr>
          <a:xfrm>
            <a:off x="14040" y="2134440"/>
            <a:ext cx="9087480" cy="3736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000" b="1" strike="noStrike" spc="-1">
                <a:solidFill>
                  <a:srgbClr val="FFA500"/>
                </a:solidFill>
                <a:latin typeface="Arial"/>
              </a:rPr>
              <a:t>Q5.</a:t>
            </a:r>
            <a:r>
              <a:rPr lang="fr-FR" sz="1800" b="0" strike="noStrike" spc="-1">
                <a:latin typeface="Arial"/>
              </a:rPr>
              <a:t> Donner la condition pour observer une énantiomérie</a:t>
            </a:r>
          </a:p>
        </p:txBody>
      </p:sp>
      <p:sp>
        <p:nvSpPr>
          <p:cNvPr id="279" name="ZoneTexte 278"/>
          <p:cNvSpPr txBox="1"/>
          <p:nvPr/>
        </p:nvSpPr>
        <p:spPr>
          <a:xfrm>
            <a:off x="0" y="3138480"/>
            <a:ext cx="9087480" cy="629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540000" indent="-540000" algn="just">
              <a:buNone/>
            </a:pPr>
            <a:r>
              <a:rPr lang="fr-FR" sz="2000" b="1" strike="noStrike" spc="-1">
                <a:solidFill>
                  <a:srgbClr val="FFA500"/>
                </a:solidFill>
                <a:latin typeface="Arial"/>
              </a:rPr>
              <a:t>Q6.</a:t>
            </a:r>
            <a:r>
              <a:rPr lang="fr-FR" sz="1800" b="0" strike="noStrike" spc="-1">
                <a:latin typeface="Arial"/>
              </a:rPr>
              <a:t> Le glycéraldéhyde a pour formule HCO</a:t>
            </a:r>
            <a:r>
              <a:rPr lang="fr-FR" sz="1800" b="0" strike="noStrike" spc="-1">
                <a:latin typeface="Arial"/>
                <a:ea typeface="Calibri"/>
              </a:rPr>
              <a:t>―</a:t>
            </a:r>
            <a:r>
              <a:rPr lang="fr-FR" sz="1800" b="0" strike="noStrike" spc="-1">
                <a:latin typeface="Arial"/>
              </a:rPr>
              <a:t>CHOH</a:t>
            </a:r>
            <a:r>
              <a:rPr lang="fr-FR" sz="1800" b="0" strike="noStrike" spc="-1">
                <a:latin typeface="Arial"/>
                <a:ea typeface="Calibri"/>
              </a:rPr>
              <a:t>―</a:t>
            </a:r>
            <a:r>
              <a:rPr lang="fr-FR" sz="1800" b="0" strike="noStrike" spc="-1">
                <a:latin typeface="Arial"/>
                <a:ea typeface="Microsoft YaHei"/>
              </a:rPr>
              <a:t>CH</a:t>
            </a:r>
            <a:r>
              <a:rPr lang="fr-FR" sz="1800" b="0" strike="noStrike" spc="-1" baseline="-8000">
                <a:latin typeface="Arial"/>
                <a:ea typeface="Microsoft YaHei"/>
              </a:rPr>
              <a:t>2</a:t>
            </a:r>
            <a:r>
              <a:rPr lang="fr-FR" sz="1800" b="0" strike="noStrike" spc="-1">
                <a:latin typeface="Arial"/>
                <a:ea typeface="Microsoft YaHei"/>
              </a:rPr>
              <a:t>OH. Déterminer si cette molécule présente des énantiomères. Justifier.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80" name="ZoneTexte 279"/>
          <p:cNvSpPr txBox="1"/>
          <p:nvPr/>
        </p:nvSpPr>
        <p:spPr>
          <a:xfrm>
            <a:off x="14040" y="2484360"/>
            <a:ext cx="912996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1800" b="0" i="1" strike="noStrike" spc="-1" dirty="0">
                <a:latin typeface="Arial"/>
              </a:rPr>
              <a:t>Pour qu’il y ait </a:t>
            </a:r>
            <a:r>
              <a:rPr lang="fr-FR" sz="1800" b="0" i="1" strike="noStrike" spc="-1" dirty="0" err="1">
                <a:latin typeface="Arial"/>
              </a:rPr>
              <a:t>énantiomérie</a:t>
            </a:r>
            <a:r>
              <a:rPr lang="fr-FR" sz="1800" b="0" i="1" strike="noStrike" spc="-1" dirty="0">
                <a:latin typeface="Arial"/>
              </a:rPr>
              <a:t>, il faut une molécule chirale, donc ayant un atome de carbone asymétrique (quatre substituants différents</a:t>
            </a:r>
            <a:r>
              <a:rPr lang="fr-FR" sz="1800" b="0" strike="noStrike" spc="-1" dirty="0">
                <a:latin typeface="Arial"/>
              </a:rPr>
              <a:t>)</a:t>
            </a:r>
          </a:p>
        </p:txBody>
      </p:sp>
      <p:sp>
        <p:nvSpPr>
          <p:cNvPr id="281" name="ZoneTexte 280"/>
          <p:cNvSpPr txBox="1"/>
          <p:nvPr/>
        </p:nvSpPr>
        <p:spPr>
          <a:xfrm>
            <a:off x="0" y="3768120"/>
            <a:ext cx="912996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just">
              <a:buNone/>
            </a:pPr>
            <a:r>
              <a:rPr lang="fr-FR" sz="1800" b="0" i="1" strike="noStrike" spc="-1">
                <a:latin typeface="Arial"/>
              </a:rPr>
              <a:t>Le deuxième atome de carbone porte quatre substituants différents, il est donc asymétrique. Le glycéraldéhyde est chirale et présente deux énantiomères.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82" name="ZoneTexte 281"/>
          <p:cNvSpPr txBox="1"/>
          <p:nvPr/>
        </p:nvSpPr>
        <p:spPr>
          <a:xfrm>
            <a:off x="236520" y="4529880"/>
            <a:ext cx="249768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Règles de Fischer</a:t>
            </a:r>
            <a:r>
              <a:rPr lang="fr-FR" sz="1800" b="1" strike="noStrike" spc="-1">
                <a:latin typeface="Arial"/>
              </a:rPr>
              <a:t> :</a:t>
            </a:r>
            <a:r>
              <a:rPr lang="fr-FR" sz="1800" b="0" strike="noStrike" spc="-1">
                <a:latin typeface="Arial"/>
              </a:rPr>
              <a:t> </a:t>
            </a:r>
          </a:p>
        </p:txBody>
      </p:sp>
      <p:sp>
        <p:nvSpPr>
          <p:cNvPr id="283" name="ZoneTexte 282"/>
          <p:cNvSpPr txBox="1"/>
          <p:nvPr/>
        </p:nvSpPr>
        <p:spPr>
          <a:xfrm>
            <a:off x="2413080" y="4529880"/>
            <a:ext cx="666036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strike="noStrike" spc="-1">
                <a:solidFill>
                  <a:srgbClr val="000000"/>
                </a:solidFill>
                <a:latin typeface="Arial"/>
              </a:rPr>
              <a:t>-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 la chaîne carbonée la plus longue est représentée  verticalement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84" name="ZoneTexte 283"/>
          <p:cNvSpPr txBox="1"/>
          <p:nvPr/>
        </p:nvSpPr>
        <p:spPr>
          <a:xfrm>
            <a:off x="2413440" y="5070240"/>
            <a:ext cx="666036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1800" b="1" strike="noStrike" spc="-1">
                <a:solidFill>
                  <a:srgbClr val="000000"/>
                </a:solidFill>
                <a:latin typeface="Arial"/>
              </a:rPr>
              <a:t>-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 l’atome de carbone le plus oxygéné est placé en haut de la   figure et est le n°1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85" name="ZoneTexte 284"/>
          <p:cNvSpPr txBox="1"/>
          <p:nvPr/>
        </p:nvSpPr>
        <p:spPr>
          <a:xfrm>
            <a:off x="2413800" y="5610600"/>
            <a:ext cx="666036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1800" b="1" strike="noStrike" spc="-1" dirty="0">
                <a:solidFill>
                  <a:srgbClr val="000000"/>
                </a:solidFill>
                <a:latin typeface="Arial"/>
              </a:rPr>
              <a:t>-</a:t>
            </a:r>
            <a:r>
              <a:rPr lang="fr-FR" sz="1800" b="1" strike="noStrike" spc="-1" dirty="0">
                <a:solidFill>
                  <a:srgbClr val="FF0000"/>
                </a:solidFill>
                <a:latin typeface="Arial"/>
              </a:rPr>
              <a:t> les liaisons sont représentées horizontalement et verticalement. Les groupements à gauche sont à l’arrière de l’observateur, ceux à droite sont 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à l’avant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pic>
        <p:nvPicPr>
          <p:cNvPr id="48" name="Image 47"/>
          <p:cNvPicPr/>
          <p:nvPr/>
        </p:nvPicPr>
        <p:blipFill>
          <a:blip r:embed="rId2"/>
          <a:stretch/>
        </p:blipFill>
        <p:spPr>
          <a:xfrm>
            <a:off x="1080000" y="1393200"/>
            <a:ext cx="7200000" cy="4762800"/>
          </a:xfrm>
          <a:prstGeom prst="rect">
            <a:avLst/>
          </a:prstGeom>
          <a:ln w="36000">
            <a:noFill/>
          </a:ln>
        </p:spPr>
      </p:pic>
      <p:sp>
        <p:nvSpPr>
          <p:cNvPr id="49" name="ZoneTexte 48"/>
          <p:cNvSpPr txBox="1"/>
          <p:nvPr/>
        </p:nvSpPr>
        <p:spPr>
          <a:xfrm>
            <a:off x="-23040" y="39600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1.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Tableau périodique des éléments et structure électronique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0" y="826200"/>
            <a:ext cx="918000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	1.1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Tableau périodique des éléments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51" name="Rectangle 50"/>
          <p:cNvSpPr/>
          <p:nvPr/>
        </p:nvSpPr>
        <p:spPr>
          <a:xfrm rot="10800">
            <a:off x="1007280" y="1403640"/>
            <a:ext cx="7256160" cy="1699920"/>
          </a:xfrm>
          <a:prstGeom prst="rect">
            <a:avLst/>
          </a:prstGeom>
          <a:noFill/>
          <a:ln w="36000" cap="rnd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ZoneTexte 285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287" name="ZoneTexte 286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288" name="ZoneTexte 287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289" name="ZoneTexte 288"/>
          <p:cNvSpPr txBox="1"/>
          <p:nvPr/>
        </p:nvSpPr>
        <p:spPr>
          <a:xfrm>
            <a:off x="-23040" y="39996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4.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Notions d’isomérie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90" name="ZoneTexte 289"/>
          <p:cNvSpPr txBox="1"/>
          <p:nvPr/>
        </p:nvSpPr>
        <p:spPr>
          <a:xfrm>
            <a:off x="0" y="812520"/>
            <a:ext cx="4723200" cy="7700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	4.2.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Stéréoisomérie</a:t>
            </a:r>
            <a:endParaRPr lang="fr-FR" sz="2400" b="0" strike="noStrike" spc="-1">
              <a:latin typeface="Arial"/>
            </a:endParaRPr>
          </a:p>
          <a:p>
            <a:endParaRPr lang="fr-FR" sz="2400" b="0" strike="noStrike" spc="-1">
              <a:latin typeface="Arial"/>
            </a:endParaRPr>
          </a:p>
        </p:txBody>
      </p:sp>
      <p:sp>
        <p:nvSpPr>
          <p:cNvPr id="291" name="ZoneTexte 290"/>
          <p:cNvSpPr txBox="1"/>
          <p:nvPr/>
        </p:nvSpPr>
        <p:spPr>
          <a:xfrm>
            <a:off x="1080" y="1208880"/>
            <a:ext cx="8092596" cy="7700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 dirty="0">
                <a:solidFill>
                  <a:srgbClr val="0000FF"/>
                </a:solidFill>
                <a:latin typeface="Arial"/>
              </a:rPr>
              <a:t>	    </a:t>
            </a:r>
            <a:r>
              <a:rPr lang="fr-FR" sz="2400" b="1" strike="noStrike" spc="-1" dirty="0">
                <a:solidFill>
                  <a:srgbClr val="008000"/>
                </a:solidFill>
                <a:latin typeface="Arial"/>
              </a:rPr>
              <a:t> 4.2.1. </a:t>
            </a:r>
            <a:r>
              <a:rPr lang="fr-FR" sz="2400" b="1" u="sng" strike="noStrike" spc="-1" dirty="0">
                <a:solidFill>
                  <a:srgbClr val="008000"/>
                </a:solidFill>
                <a:uFillTx/>
                <a:latin typeface="Arial"/>
              </a:rPr>
              <a:t>Stéréoisomérie de configuration</a:t>
            </a:r>
            <a:endParaRPr lang="fr-FR" sz="2400" b="0" strike="noStrike" spc="-1" dirty="0">
              <a:latin typeface="Arial"/>
            </a:endParaRPr>
          </a:p>
          <a:p>
            <a:endParaRPr lang="fr-FR" sz="2400" b="0" strike="noStrike" spc="-1" dirty="0">
              <a:latin typeface="Arial"/>
            </a:endParaRPr>
          </a:p>
        </p:txBody>
      </p:sp>
      <p:sp>
        <p:nvSpPr>
          <p:cNvPr id="292" name="ZoneTexte 291"/>
          <p:cNvSpPr txBox="1"/>
          <p:nvPr/>
        </p:nvSpPr>
        <p:spPr>
          <a:xfrm>
            <a:off x="360" y="1616040"/>
            <a:ext cx="9115560" cy="11098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 dirty="0">
                <a:solidFill>
                  <a:srgbClr val="800080"/>
                </a:solidFill>
                <a:latin typeface="Arial"/>
              </a:rPr>
              <a:t>	          4.2.1.1. </a:t>
            </a:r>
            <a:r>
              <a:rPr lang="fr-FR" sz="2400" b="1" u="sng" strike="noStrike" spc="-1" dirty="0" err="1">
                <a:solidFill>
                  <a:srgbClr val="800080"/>
                </a:solidFill>
                <a:uFillTx/>
                <a:latin typeface="Arial"/>
              </a:rPr>
              <a:t>Énantiomérie</a:t>
            </a:r>
            <a:r>
              <a:rPr lang="fr-FR" sz="2400" b="1" u="sng" strike="noStrike" spc="-1" dirty="0">
                <a:solidFill>
                  <a:srgbClr val="800080"/>
                </a:solidFill>
                <a:uFillTx/>
                <a:latin typeface="Arial"/>
              </a:rPr>
              <a:t>, ou stéréoisomérie optique</a:t>
            </a:r>
            <a:endParaRPr lang="fr-FR" sz="2400" b="0" strike="noStrike" spc="-1" dirty="0">
              <a:latin typeface="Arial"/>
            </a:endParaRPr>
          </a:p>
          <a:p>
            <a:endParaRPr lang="fr-FR" sz="2400" b="0" strike="noStrike" spc="-1" dirty="0">
              <a:latin typeface="Arial"/>
            </a:endParaRPr>
          </a:p>
        </p:txBody>
      </p:sp>
      <p:sp>
        <p:nvSpPr>
          <p:cNvPr id="293" name="ZoneTexte 292"/>
          <p:cNvSpPr txBox="1"/>
          <p:nvPr/>
        </p:nvSpPr>
        <p:spPr>
          <a:xfrm>
            <a:off x="28080" y="2385000"/>
            <a:ext cx="9129960" cy="629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540000" indent="-540000" algn="just">
              <a:buNone/>
            </a:pPr>
            <a:r>
              <a:rPr lang="fr-FR" sz="2000" b="1" strike="noStrike" spc="-1">
                <a:solidFill>
                  <a:srgbClr val="FFA500"/>
                </a:solidFill>
                <a:latin typeface="Arial"/>
              </a:rPr>
              <a:t>Q7.</a:t>
            </a:r>
            <a:r>
              <a:rPr lang="fr-FR" sz="1800" b="0" strike="noStrike" spc="-1">
                <a:latin typeface="Arial"/>
              </a:rPr>
              <a:t> Représenter les deux énantiomères du glycéraldéhyde selon la projection de Fischer</a:t>
            </a:r>
          </a:p>
        </p:txBody>
      </p:sp>
      <p:pic>
        <p:nvPicPr>
          <p:cNvPr id="294" name="Image 293"/>
          <p:cNvPicPr/>
          <p:nvPr/>
        </p:nvPicPr>
        <p:blipFill>
          <a:blip r:embed="rId2"/>
          <a:stretch/>
        </p:blipFill>
        <p:spPr>
          <a:xfrm>
            <a:off x="1014480" y="2980080"/>
            <a:ext cx="7330680" cy="1466280"/>
          </a:xfrm>
          <a:prstGeom prst="rect">
            <a:avLst/>
          </a:prstGeom>
          <a:ln w="36000">
            <a:noFill/>
          </a:ln>
        </p:spPr>
      </p:pic>
      <p:sp>
        <p:nvSpPr>
          <p:cNvPr id="295" name="ZoneTexte 294"/>
          <p:cNvSpPr txBox="1"/>
          <p:nvPr/>
        </p:nvSpPr>
        <p:spPr>
          <a:xfrm>
            <a:off x="0" y="5039280"/>
            <a:ext cx="92286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- Si groupement </a:t>
            </a:r>
            <a:r>
              <a:rPr lang="fr-FR" sz="1800" b="1" strike="noStrike" spc="-1">
                <a:latin typeface="Arial"/>
              </a:rPr>
              <a:t>hydroxyle</a:t>
            </a:r>
            <a:r>
              <a:rPr lang="fr-FR" sz="1800" b="0" strike="noStrike" spc="-1">
                <a:latin typeface="Arial"/>
              </a:rPr>
              <a:t> ou </a:t>
            </a:r>
            <a:r>
              <a:rPr lang="fr-FR" sz="1800" b="1" strike="noStrike" spc="-1">
                <a:latin typeface="Arial"/>
              </a:rPr>
              <a:t>amine</a:t>
            </a:r>
            <a:r>
              <a:rPr lang="fr-FR" sz="1800" b="0" strike="noStrike" spc="-1">
                <a:latin typeface="Arial"/>
              </a:rPr>
              <a:t> du</a:t>
            </a:r>
            <a:r>
              <a:rPr lang="fr-FR" sz="1800" b="1" strike="noStrike" spc="-1">
                <a:latin typeface="Arial"/>
              </a:rPr>
              <a:t> dernier C*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à droite</a:t>
            </a:r>
            <a:r>
              <a:rPr lang="fr-FR" sz="1800" b="1" strike="noStrike" spc="-1">
                <a:latin typeface="Arial"/>
              </a:rPr>
              <a:t> </a:t>
            </a:r>
            <a:r>
              <a:rPr lang="fr-FR" sz="1800" b="1" strike="noStrike" spc="-1">
                <a:latin typeface="Arial"/>
                <a:ea typeface="OpenSymbol"/>
              </a:rPr>
              <a:t>⇒</a:t>
            </a:r>
            <a:r>
              <a:rPr lang="fr-FR" sz="1800" b="1" strike="noStrike" spc="-1">
                <a:latin typeface="Arial"/>
              </a:rPr>
              <a:t> énantiomère de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série D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96" name="ZoneTexte 295"/>
          <p:cNvSpPr txBox="1"/>
          <p:nvPr/>
        </p:nvSpPr>
        <p:spPr>
          <a:xfrm>
            <a:off x="360" y="5363280"/>
            <a:ext cx="922860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- Si groupement </a:t>
            </a:r>
            <a:r>
              <a:rPr lang="fr-FR" sz="1800" b="1" strike="noStrike" spc="-1">
                <a:latin typeface="Arial"/>
              </a:rPr>
              <a:t>hydroxyle</a:t>
            </a:r>
            <a:r>
              <a:rPr lang="fr-FR" sz="1800" b="0" strike="noStrike" spc="-1">
                <a:latin typeface="Arial"/>
              </a:rPr>
              <a:t> ou </a:t>
            </a:r>
            <a:r>
              <a:rPr lang="fr-FR" sz="1800" b="1" strike="noStrike" spc="-1">
                <a:latin typeface="Arial"/>
              </a:rPr>
              <a:t>amine</a:t>
            </a:r>
            <a:r>
              <a:rPr lang="fr-FR" sz="1800" b="0" strike="noStrike" spc="-1">
                <a:latin typeface="Arial"/>
              </a:rPr>
              <a:t> du</a:t>
            </a:r>
            <a:r>
              <a:rPr lang="fr-FR" sz="1800" b="1" strike="noStrike" spc="-1">
                <a:latin typeface="Arial"/>
              </a:rPr>
              <a:t> dernier C*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à gauche</a:t>
            </a:r>
            <a:r>
              <a:rPr lang="fr-FR" sz="1800" b="1" strike="noStrike" spc="-1">
                <a:latin typeface="Arial"/>
              </a:rPr>
              <a:t> </a:t>
            </a:r>
            <a:r>
              <a:rPr lang="fr-FR" sz="1800" b="1" strike="noStrike" spc="-1">
                <a:latin typeface="Arial"/>
                <a:ea typeface="OpenSymbol"/>
              </a:rPr>
              <a:t>⇒</a:t>
            </a:r>
            <a:r>
              <a:rPr lang="fr-FR" sz="1800" b="1" strike="noStrike" spc="-1">
                <a:latin typeface="Arial"/>
              </a:rPr>
              <a:t> énantiomère de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série L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97" name="ZoneTexte 296"/>
          <p:cNvSpPr txBox="1"/>
          <p:nvPr/>
        </p:nvSpPr>
        <p:spPr>
          <a:xfrm>
            <a:off x="1326600" y="4459320"/>
            <a:ext cx="217296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D-glycéraldéhyde</a:t>
            </a:r>
          </a:p>
        </p:txBody>
      </p:sp>
      <p:sp>
        <p:nvSpPr>
          <p:cNvPr id="298" name="ZoneTexte 297"/>
          <p:cNvSpPr txBox="1"/>
          <p:nvPr/>
        </p:nvSpPr>
        <p:spPr>
          <a:xfrm>
            <a:off x="5790600" y="4459320"/>
            <a:ext cx="217296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L-glycéraldéhyde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ZoneTexte 298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300" name="ZoneTexte 299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301" name="ZoneTexte 300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302" name="ZoneTexte 301"/>
          <p:cNvSpPr txBox="1"/>
          <p:nvPr/>
        </p:nvSpPr>
        <p:spPr>
          <a:xfrm>
            <a:off x="-23040" y="39996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4.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Notions d’isomérie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03" name="ZoneTexte 302"/>
          <p:cNvSpPr txBox="1"/>
          <p:nvPr/>
        </p:nvSpPr>
        <p:spPr>
          <a:xfrm>
            <a:off x="0" y="812520"/>
            <a:ext cx="4723200" cy="7700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	4.2.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Stéréoisomérie</a:t>
            </a:r>
            <a:endParaRPr lang="fr-FR" sz="2400" b="0" strike="noStrike" spc="-1">
              <a:latin typeface="Arial"/>
            </a:endParaRPr>
          </a:p>
          <a:p>
            <a:endParaRPr lang="fr-FR" sz="2400" b="0" strike="noStrike" spc="-1">
              <a:latin typeface="Arial"/>
            </a:endParaRPr>
          </a:p>
        </p:txBody>
      </p:sp>
      <p:sp>
        <p:nvSpPr>
          <p:cNvPr id="304" name="ZoneTexte 303"/>
          <p:cNvSpPr txBox="1"/>
          <p:nvPr/>
        </p:nvSpPr>
        <p:spPr>
          <a:xfrm>
            <a:off x="1080" y="1208880"/>
            <a:ext cx="7717680" cy="7700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 dirty="0">
                <a:solidFill>
                  <a:srgbClr val="0000FF"/>
                </a:solidFill>
                <a:latin typeface="Arial"/>
              </a:rPr>
              <a:t>	    </a:t>
            </a:r>
            <a:r>
              <a:rPr lang="fr-FR" sz="2400" b="1" strike="noStrike" spc="-1" dirty="0">
                <a:solidFill>
                  <a:srgbClr val="008000"/>
                </a:solidFill>
                <a:latin typeface="Arial"/>
              </a:rPr>
              <a:t> 4.2.1. </a:t>
            </a:r>
            <a:r>
              <a:rPr lang="fr-FR" sz="2400" b="1" u="sng" strike="noStrike" spc="-1" dirty="0">
                <a:solidFill>
                  <a:srgbClr val="008000"/>
                </a:solidFill>
                <a:uFillTx/>
                <a:latin typeface="Arial"/>
              </a:rPr>
              <a:t>Stéréoisomérie de configuration</a:t>
            </a:r>
            <a:endParaRPr lang="fr-FR" sz="2400" b="0" strike="noStrike" spc="-1" dirty="0">
              <a:latin typeface="Arial"/>
            </a:endParaRPr>
          </a:p>
          <a:p>
            <a:endParaRPr lang="fr-FR" sz="2400" b="0" strike="noStrike" spc="-1" dirty="0">
              <a:latin typeface="Arial"/>
            </a:endParaRPr>
          </a:p>
        </p:txBody>
      </p:sp>
      <p:sp>
        <p:nvSpPr>
          <p:cNvPr id="305" name="ZoneTexte 304"/>
          <p:cNvSpPr txBox="1"/>
          <p:nvPr/>
        </p:nvSpPr>
        <p:spPr>
          <a:xfrm>
            <a:off x="360" y="1616040"/>
            <a:ext cx="9143640" cy="11098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 dirty="0">
                <a:solidFill>
                  <a:srgbClr val="800080"/>
                </a:solidFill>
                <a:latin typeface="Arial"/>
              </a:rPr>
              <a:t>	          4.2.1.1. </a:t>
            </a:r>
            <a:r>
              <a:rPr lang="fr-FR" sz="2400" b="1" u="sng" strike="noStrike" spc="-1" dirty="0" err="1">
                <a:solidFill>
                  <a:srgbClr val="800080"/>
                </a:solidFill>
                <a:uFillTx/>
                <a:latin typeface="Arial"/>
              </a:rPr>
              <a:t>Énantiomérie</a:t>
            </a:r>
            <a:r>
              <a:rPr lang="fr-FR" sz="2400" b="1" u="sng" strike="noStrike" spc="-1" dirty="0">
                <a:solidFill>
                  <a:srgbClr val="800080"/>
                </a:solidFill>
                <a:uFillTx/>
                <a:latin typeface="Arial"/>
              </a:rPr>
              <a:t>, ou </a:t>
            </a:r>
            <a:r>
              <a:rPr lang="fr-FR" sz="2400" b="1" u="sng" strike="noStrike" spc="-1" dirty="0" err="1">
                <a:solidFill>
                  <a:srgbClr val="800080"/>
                </a:solidFill>
                <a:uFillTx/>
                <a:latin typeface="Arial"/>
              </a:rPr>
              <a:t>stéreoisomérie</a:t>
            </a:r>
            <a:r>
              <a:rPr lang="fr-FR" sz="2400" b="1" u="sng" strike="noStrike" spc="-1" dirty="0">
                <a:solidFill>
                  <a:srgbClr val="800080"/>
                </a:solidFill>
                <a:uFillTx/>
                <a:latin typeface="Arial"/>
              </a:rPr>
              <a:t> optique</a:t>
            </a:r>
            <a:endParaRPr lang="fr-FR" sz="2400" b="0" strike="noStrike" spc="-1" dirty="0">
              <a:latin typeface="Arial"/>
            </a:endParaRPr>
          </a:p>
          <a:p>
            <a:endParaRPr lang="fr-FR" sz="2400" b="0" strike="noStrike" spc="-1" dirty="0">
              <a:latin typeface="Arial"/>
            </a:endParaRPr>
          </a:p>
        </p:txBody>
      </p:sp>
      <p:sp>
        <p:nvSpPr>
          <p:cNvPr id="306" name="ZoneTexte 305"/>
          <p:cNvSpPr txBox="1"/>
          <p:nvPr/>
        </p:nvSpPr>
        <p:spPr>
          <a:xfrm>
            <a:off x="28080" y="2385000"/>
            <a:ext cx="9129960" cy="629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504000" indent="-504000" algn="just">
              <a:buNone/>
            </a:pPr>
            <a:r>
              <a:rPr lang="fr-FR" sz="2000" b="1" strike="noStrike" spc="-1">
                <a:solidFill>
                  <a:srgbClr val="FFA500"/>
                </a:solidFill>
                <a:latin typeface="Arial"/>
              </a:rPr>
              <a:t>Q8.</a:t>
            </a:r>
            <a:r>
              <a:rPr lang="fr-FR" sz="1800" b="0" strike="noStrike" spc="-1">
                <a:latin typeface="Arial"/>
              </a:rPr>
              <a:t> L’alanine a la formule suivante </a:t>
            </a:r>
            <a:r>
              <a:rPr lang="fr-FR" sz="1800" b="0" strike="noStrike" spc="-1" baseline="33000">
                <a:latin typeface="Arial"/>
              </a:rPr>
              <a:t>-</a:t>
            </a:r>
            <a:r>
              <a:rPr lang="fr-FR" sz="1800" b="0" strike="noStrike" spc="-1">
                <a:latin typeface="Arial"/>
              </a:rPr>
              <a:t>OOC</a:t>
            </a:r>
            <a:r>
              <a:rPr lang="fr-FR" sz="1800" b="0" strike="noStrike" spc="-1">
                <a:latin typeface="Arial"/>
                <a:ea typeface="Calibri"/>
              </a:rPr>
              <a:t>―</a:t>
            </a:r>
            <a:r>
              <a:rPr lang="fr-FR" sz="1800" b="0" strike="noStrike" spc="-1">
                <a:latin typeface="Arial"/>
              </a:rPr>
              <a:t>CH(CH</a:t>
            </a:r>
            <a:r>
              <a:rPr lang="fr-FR" sz="1800" b="0" strike="noStrike" spc="-1" baseline="-8000">
                <a:latin typeface="Arial"/>
              </a:rPr>
              <a:t>3</a:t>
            </a:r>
            <a:r>
              <a:rPr lang="fr-FR" sz="1800" b="0" strike="noStrike" spc="-1">
                <a:latin typeface="Arial"/>
              </a:rPr>
              <a:t>)</a:t>
            </a:r>
            <a:r>
              <a:rPr lang="fr-FR" sz="1800" b="0" strike="noStrike" spc="-1">
                <a:latin typeface="Arial"/>
                <a:ea typeface="Calibri"/>
              </a:rPr>
              <a:t>―</a:t>
            </a:r>
            <a:r>
              <a:rPr lang="fr-FR" sz="1800" b="0" strike="noStrike" spc="-1">
                <a:latin typeface="Arial"/>
                <a:ea typeface="Microsoft YaHei"/>
              </a:rPr>
              <a:t>NH</a:t>
            </a:r>
            <a:r>
              <a:rPr lang="fr-FR" sz="1800" b="0" strike="noStrike" spc="-1" baseline="-8000">
                <a:latin typeface="Arial"/>
                <a:ea typeface="Microsoft YaHei"/>
              </a:rPr>
              <a:t>3</a:t>
            </a:r>
            <a:r>
              <a:rPr lang="fr-FR" sz="1800" b="0" strike="noStrike" spc="-1" baseline="33000">
                <a:latin typeface="Arial"/>
                <a:ea typeface="Microsoft YaHei"/>
              </a:rPr>
              <a:t>+</a:t>
            </a:r>
            <a:r>
              <a:rPr lang="fr-FR" sz="1800" b="0" strike="noStrike" spc="-1">
                <a:latin typeface="Arial"/>
                <a:ea typeface="Microsoft YaHei"/>
              </a:rPr>
              <a:t>. </a:t>
            </a:r>
            <a:r>
              <a:rPr lang="fr-FR" sz="1800" b="0" strike="noStrike" cap="all" spc="-1">
                <a:latin typeface="Arial"/>
                <a:ea typeface="Microsoft YaHei"/>
              </a:rPr>
              <a:t>é</a:t>
            </a:r>
            <a:r>
              <a:rPr lang="fr-FR" sz="1800" b="0" strike="noStrike" spc="-1">
                <a:latin typeface="Arial"/>
                <a:ea typeface="Microsoft YaHei"/>
              </a:rPr>
              <a:t>crire les séries L et D de l’alanine en représentation de Fischer.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307" name="Image 306"/>
          <p:cNvPicPr/>
          <p:nvPr/>
        </p:nvPicPr>
        <p:blipFill>
          <a:blip r:embed="rId2"/>
          <a:stretch/>
        </p:blipFill>
        <p:spPr>
          <a:xfrm>
            <a:off x="3326040" y="3113280"/>
            <a:ext cx="2931120" cy="1289160"/>
          </a:xfrm>
          <a:prstGeom prst="rect">
            <a:avLst/>
          </a:prstGeom>
          <a:ln w="36000">
            <a:noFill/>
          </a:ln>
        </p:spPr>
      </p:pic>
      <p:sp>
        <p:nvSpPr>
          <p:cNvPr id="308" name="ZoneTexte 307"/>
          <p:cNvSpPr txBox="1"/>
          <p:nvPr/>
        </p:nvSpPr>
        <p:spPr>
          <a:xfrm>
            <a:off x="28440" y="4509360"/>
            <a:ext cx="912996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1800" b="0" strike="noStrike" spc="-1">
                <a:latin typeface="Arial"/>
                <a:ea typeface="Microsoft YaHei"/>
              </a:rPr>
              <a:t>La représentation de Fischer du glucose est la suivante :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309" name="Image 308"/>
          <p:cNvPicPr/>
          <p:nvPr/>
        </p:nvPicPr>
        <p:blipFill>
          <a:blip r:embed="rId3"/>
          <a:stretch/>
        </p:blipFill>
        <p:spPr>
          <a:xfrm>
            <a:off x="7718760" y="3978000"/>
            <a:ext cx="1362600" cy="2552760"/>
          </a:xfrm>
          <a:prstGeom prst="rect">
            <a:avLst/>
          </a:prstGeom>
          <a:ln w="36000">
            <a:noFill/>
          </a:ln>
        </p:spPr>
      </p:pic>
      <p:sp>
        <p:nvSpPr>
          <p:cNvPr id="310" name="ZoneTexte 309"/>
          <p:cNvSpPr txBox="1"/>
          <p:nvPr/>
        </p:nvSpPr>
        <p:spPr>
          <a:xfrm>
            <a:off x="28440" y="4833360"/>
            <a:ext cx="9129960" cy="3736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2000" b="1" strike="noStrike" spc="-1">
                <a:solidFill>
                  <a:srgbClr val="FFA500"/>
                </a:solidFill>
                <a:latin typeface="Arial"/>
              </a:rPr>
              <a:t>Q9.</a:t>
            </a:r>
            <a:r>
              <a:rPr lang="fr-FR" sz="1800" b="0" strike="noStrike" spc="-1">
                <a:latin typeface="Arial"/>
              </a:rPr>
              <a:t> Déterminer la série d’énantiomérie du glucose. Justifier.</a:t>
            </a:r>
          </a:p>
        </p:txBody>
      </p:sp>
      <p:sp>
        <p:nvSpPr>
          <p:cNvPr id="311" name="ZoneTexte 310"/>
          <p:cNvSpPr txBox="1"/>
          <p:nvPr/>
        </p:nvSpPr>
        <p:spPr>
          <a:xfrm>
            <a:off x="70560" y="5149080"/>
            <a:ext cx="756360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1800" b="0" i="1" strike="noStrike" spc="-1">
                <a:latin typeface="Arial"/>
              </a:rPr>
              <a:t>D-glucose car le groupement hydroxyle du dernier C* (en 5ème position) est à droite dans la représentation de Fischer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12" name="ZoneTexte 311"/>
          <p:cNvSpPr txBox="1"/>
          <p:nvPr/>
        </p:nvSpPr>
        <p:spPr>
          <a:xfrm>
            <a:off x="28800" y="5774760"/>
            <a:ext cx="9129960" cy="3736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2000" b="1" strike="noStrike" spc="-1">
                <a:solidFill>
                  <a:srgbClr val="FFA500"/>
                </a:solidFill>
                <a:latin typeface="Arial"/>
              </a:rPr>
              <a:t>Q10.</a:t>
            </a:r>
            <a:r>
              <a:rPr lang="fr-FR" sz="1800" b="0" strike="noStrike" spc="-1">
                <a:latin typeface="Arial"/>
              </a:rPr>
              <a:t> Déterminer le nombre d’isomères de configuration du glucose</a:t>
            </a:r>
          </a:p>
        </p:txBody>
      </p:sp>
      <p:sp>
        <p:nvSpPr>
          <p:cNvPr id="313" name="ZoneTexte 312"/>
          <p:cNvSpPr txBox="1"/>
          <p:nvPr/>
        </p:nvSpPr>
        <p:spPr>
          <a:xfrm>
            <a:off x="-37440" y="6049440"/>
            <a:ext cx="763416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1800" b="0" i="1" strike="noStrike" spc="-1">
                <a:latin typeface="Arial"/>
              </a:rPr>
              <a:t>Présence de 4 C* </a:t>
            </a:r>
            <a:r>
              <a:rPr lang="fr-FR" sz="1800" b="0" i="1" strike="noStrike" spc="-1">
                <a:latin typeface="Arial"/>
                <a:ea typeface="OpenSymbol"/>
              </a:rPr>
              <a:t>⇒ 8 isoméres de configuration D + 8 de configuration L</a:t>
            </a:r>
            <a:endParaRPr lang="fr-FR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fr-FR" sz="1800" b="0" i="1" strike="noStrike" spc="-1">
                <a:latin typeface="Arial"/>
                <a:ea typeface="OpenSymbol"/>
              </a:rPr>
              <a:t>                            ⇒ D-glucose + L-glucose +14 épimères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"/>
                            </p:stCondLst>
                            <p:childTnLst>
                              <p:par>
                                <p:cTn id="16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ZoneTexte 313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315" name="ZoneTexte 314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pic>
        <p:nvPicPr>
          <p:cNvPr id="316" name="Image 315"/>
          <p:cNvPicPr/>
          <p:nvPr/>
        </p:nvPicPr>
        <p:blipFill>
          <a:blip r:embed="rId2"/>
          <a:stretch/>
        </p:blipFill>
        <p:spPr>
          <a:xfrm>
            <a:off x="84600" y="3697200"/>
            <a:ext cx="8875800" cy="3160800"/>
          </a:xfrm>
          <a:prstGeom prst="rect">
            <a:avLst/>
          </a:prstGeom>
          <a:ln w="36000">
            <a:noFill/>
          </a:ln>
        </p:spPr>
      </p:pic>
      <p:sp>
        <p:nvSpPr>
          <p:cNvPr id="317" name="ZoneTexte 316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318" name="ZoneTexte 317"/>
          <p:cNvSpPr txBox="1"/>
          <p:nvPr/>
        </p:nvSpPr>
        <p:spPr>
          <a:xfrm>
            <a:off x="0" y="40032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4.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Notions d’isomérie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19" name="ZoneTexte 318"/>
          <p:cNvSpPr txBox="1"/>
          <p:nvPr/>
        </p:nvSpPr>
        <p:spPr>
          <a:xfrm>
            <a:off x="0" y="812880"/>
            <a:ext cx="4723200" cy="7700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	4.2.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Stéréoisomérie</a:t>
            </a:r>
            <a:endParaRPr lang="fr-FR" sz="2400" b="0" strike="noStrike" spc="-1">
              <a:latin typeface="Arial"/>
            </a:endParaRPr>
          </a:p>
          <a:p>
            <a:endParaRPr lang="fr-FR" sz="2400" b="0" strike="noStrike" spc="-1">
              <a:latin typeface="Arial"/>
            </a:endParaRPr>
          </a:p>
        </p:txBody>
      </p:sp>
      <p:sp>
        <p:nvSpPr>
          <p:cNvPr id="320" name="ZoneTexte 319"/>
          <p:cNvSpPr txBox="1"/>
          <p:nvPr/>
        </p:nvSpPr>
        <p:spPr>
          <a:xfrm>
            <a:off x="1439" y="1209240"/>
            <a:ext cx="7486755" cy="7700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 dirty="0">
                <a:solidFill>
                  <a:srgbClr val="0000FF"/>
                </a:solidFill>
                <a:latin typeface="Arial"/>
              </a:rPr>
              <a:t>	    </a:t>
            </a:r>
            <a:r>
              <a:rPr lang="fr-FR" sz="2400" b="1" strike="noStrike" spc="-1" dirty="0">
                <a:solidFill>
                  <a:srgbClr val="008000"/>
                </a:solidFill>
                <a:latin typeface="Arial"/>
              </a:rPr>
              <a:t> 4.2.1. </a:t>
            </a:r>
            <a:r>
              <a:rPr lang="fr-FR" sz="2400" b="1" u="sng" strike="noStrike" spc="-1" dirty="0">
                <a:solidFill>
                  <a:srgbClr val="008000"/>
                </a:solidFill>
                <a:uFillTx/>
                <a:latin typeface="Arial"/>
              </a:rPr>
              <a:t>Stéréoisomérie de configuration</a:t>
            </a:r>
            <a:endParaRPr lang="fr-FR" sz="2400" b="0" strike="noStrike" spc="-1" dirty="0">
              <a:latin typeface="Arial"/>
            </a:endParaRPr>
          </a:p>
          <a:p>
            <a:endParaRPr lang="fr-FR" sz="2400" b="0" strike="noStrike" spc="-1" dirty="0">
              <a:latin typeface="Arial"/>
            </a:endParaRPr>
          </a:p>
        </p:txBody>
      </p:sp>
      <p:sp>
        <p:nvSpPr>
          <p:cNvPr id="321" name="ZoneTexte 320"/>
          <p:cNvSpPr txBox="1"/>
          <p:nvPr/>
        </p:nvSpPr>
        <p:spPr>
          <a:xfrm>
            <a:off x="360" y="1580400"/>
            <a:ext cx="866376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800080"/>
                </a:solidFill>
                <a:latin typeface="Arial"/>
              </a:rPr>
              <a:t>	          4.2.1.2. </a:t>
            </a:r>
            <a:r>
              <a:rPr lang="fr-FR" sz="2400" b="1" u="sng" strike="noStrike" spc="-1">
                <a:solidFill>
                  <a:srgbClr val="800080"/>
                </a:solidFill>
                <a:uFillTx/>
                <a:latin typeface="Arial"/>
              </a:rPr>
              <a:t>Stéréoisomérie de configuration Z/E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322" name="Image 321"/>
          <p:cNvPicPr/>
          <p:nvPr/>
        </p:nvPicPr>
        <p:blipFill>
          <a:blip r:embed="rId3"/>
          <a:stretch/>
        </p:blipFill>
        <p:spPr>
          <a:xfrm>
            <a:off x="3679920" y="1989000"/>
            <a:ext cx="1242720" cy="1136520"/>
          </a:xfrm>
          <a:prstGeom prst="rect">
            <a:avLst/>
          </a:prstGeom>
          <a:ln w="36000">
            <a:noFill/>
          </a:ln>
        </p:spPr>
      </p:pic>
      <p:sp>
        <p:nvSpPr>
          <p:cNvPr id="323" name="ZoneTexte 322"/>
          <p:cNvSpPr txBox="1"/>
          <p:nvPr/>
        </p:nvSpPr>
        <p:spPr>
          <a:xfrm>
            <a:off x="1561320" y="3083760"/>
            <a:ext cx="55033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Présence d’une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double liaison</a:t>
            </a:r>
            <a:r>
              <a:rPr lang="fr-FR" sz="1800" b="0" strike="noStrike" spc="-1">
                <a:latin typeface="Arial"/>
              </a:rPr>
              <a:t> et si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A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  <a:ea typeface="OpenSymbol"/>
              </a:rPr>
              <a:t>≠ A’</a:t>
            </a:r>
            <a:r>
              <a:rPr lang="fr-FR" sz="1800" b="0" strike="noStrike" spc="-1">
                <a:latin typeface="Arial"/>
                <a:ea typeface="OpenSymbol"/>
              </a:rPr>
              <a:t> et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  <a:ea typeface="OpenSymbol"/>
              </a:rPr>
              <a:t>B ≠ B’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24" name="ZoneTexte 323"/>
          <p:cNvSpPr txBox="1"/>
          <p:nvPr/>
        </p:nvSpPr>
        <p:spPr>
          <a:xfrm>
            <a:off x="494640" y="3576240"/>
            <a:ext cx="771516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Arial"/>
                <a:ea typeface="Microsoft YaHei"/>
              </a:rPr>
              <a:t>Définir une </a:t>
            </a:r>
            <a:r>
              <a:rPr lang="fr-FR" sz="1800" b="1" strike="noStrike" spc="-1">
                <a:latin typeface="Arial"/>
                <a:ea typeface="Microsoft YaHei"/>
              </a:rPr>
              <a:t>priorité 1/2 et 1’/2’ parmi {A,B} et {A’,B’} </a:t>
            </a:r>
            <a:r>
              <a:rPr lang="fr-FR" sz="1800" b="1" strike="noStrike" spc="-1">
                <a:latin typeface="Arial"/>
                <a:ea typeface="OpenSymbol"/>
              </a:rPr>
              <a:t>⇒ deux catégories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2257920" y="6025680"/>
            <a:ext cx="2850120" cy="691200"/>
          </a:xfrm>
          <a:prstGeom prst="rect">
            <a:avLst/>
          </a:prstGeom>
          <a:noFill/>
          <a:ln w="36000" cap="rnd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Rectangle 325"/>
          <p:cNvSpPr/>
          <p:nvPr/>
        </p:nvSpPr>
        <p:spPr>
          <a:xfrm>
            <a:off x="5389920" y="6025680"/>
            <a:ext cx="2963880" cy="691200"/>
          </a:xfrm>
          <a:prstGeom prst="rect">
            <a:avLst/>
          </a:prstGeom>
          <a:noFill/>
          <a:ln w="36000" cap="rnd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Forme libre : forme 326"/>
          <p:cNvSpPr/>
          <p:nvPr/>
        </p:nvSpPr>
        <p:spPr>
          <a:xfrm>
            <a:off x="2638800" y="4564440"/>
            <a:ext cx="931320" cy="0"/>
          </a:xfrm>
          <a:custGeom>
            <a:avLst/>
            <a:gdLst/>
            <a:ahLst/>
            <a:cxnLst/>
            <a:rect l="0" t="0" r="r" b="b"/>
            <a:pathLst>
              <a:path w="2587" fill="none">
                <a:moveTo>
                  <a:pt x="0" y="0"/>
                </a:moveTo>
                <a:lnTo>
                  <a:pt x="2587" y="0"/>
                </a:lnTo>
              </a:path>
            </a:pathLst>
          </a:custGeom>
          <a:ln w="18000" cap="rnd">
            <a:solidFill>
              <a:srgbClr val="FF0000"/>
            </a:solidFill>
            <a:round/>
          </a:ln>
        </p:spPr>
      </p:sp>
      <p:sp>
        <p:nvSpPr>
          <p:cNvPr id="328" name="Forme libre : forme 327"/>
          <p:cNvSpPr/>
          <p:nvPr/>
        </p:nvSpPr>
        <p:spPr>
          <a:xfrm>
            <a:off x="2639160" y="5464440"/>
            <a:ext cx="931320" cy="0"/>
          </a:xfrm>
          <a:custGeom>
            <a:avLst/>
            <a:gdLst/>
            <a:ahLst/>
            <a:cxnLst/>
            <a:rect l="0" t="0" r="r" b="b"/>
            <a:pathLst>
              <a:path w="2587" fill="none">
                <a:moveTo>
                  <a:pt x="0" y="0"/>
                </a:moveTo>
                <a:lnTo>
                  <a:pt x="2587" y="0"/>
                </a:lnTo>
              </a:path>
            </a:pathLst>
          </a:custGeom>
          <a:ln w="18000" cap="rnd">
            <a:solidFill>
              <a:srgbClr val="FF0000"/>
            </a:solidFill>
            <a:round/>
          </a:ln>
        </p:spPr>
      </p:sp>
      <p:sp>
        <p:nvSpPr>
          <p:cNvPr id="329" name="Forme libre : forme 328"/>
          <p:cNvSpPr/>
          <p:nvPr/>
        </p:nvSpPr>
        <p:spPr>
          <a:xfrm>
            <a:off x="5951160" y="4564440"/>
            <a:ext cx="931320" cy="0"/>
          </a:xfrm>
          <a:custGeom>
            <a:avLst/>
            <a:gdLst/>
            <a:ahLst/>
            <a:cxnLst/>
            <a:rect l="0" t="0" r="r" b="b"/>
            <a:pathLst>
              <a:path w="2587" fill="none">
                <a:moveTo>
                  <a:pt x="0" y="0"/>
                </a:moveTo>
                <a:lnTo>
                  <a:pt x="2587" y="0"/>
                </a:lnTo>
              </a:path>
            </a:pathLst>
          </a:custGeom>
          <a:ln w="18000" cap="rnd">
            <a:solidFill>
              <a:srgbClr val="FF0000"/>
            </a:solidFill>
            <a:round/>
          </a:ln>
        </p:spPr>
      </p:sp>
      <p:sp>
        <p:nvSpPr>
          <p:cNvPr id="330" name="Forme libre : forme 329"/>
          <p:cNvSpPr/>
          <p:nvPr/>
        </p:nvSpPr>
        <p:spPr>
          <a:xfrm>
            <a:off x="5951520" y="5500440"/>
            <a:ext cx="931320" cy="0"/>
          </a:xfrm>
          <a:custGeom>
            <a:avLst/>
            <a:gdLst/>
            <a:ahLst/>
            <a:cxnLst/>
            <a:rect l="0" t="0" r="r" b="b"/>
            <a:pathLst>
              <a:path w="2587" fill="none">
                <a:moveTo>
                  <a:pt x="0" y="0"/>
                </a:moveTo>
                <a:lnTo>
                  <a:pt x="2587" y="0"/>
                </a:lnTo>
              </a:path>
            </a:pathLst>
          </a:custGeom>
          <a:ln w="18000" cap="rnd">
            <a:solidFill>
              <a:srgbClr val="FF0000"/>
            </a:solidFill>
            <a:round/>
          </a:ln>
        </p:spPr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1"/>
                            </p:stCondLst>
                            <p:childTnLst>
                              <p:par>
                                <p:cTn id="10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2"/>
                            </p:stCondLst>
                            <p:childTnLst>
                              <p:par>
                                <p:cTn id="13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ZoneTexte 330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332" name="ZoneTexte 331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333" name="ZoneTexte 332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334" name="ZoneTexte 333"/>
          <p:cNvSpPr txBox="1"/>
          <p:nvPr/>
        </p:nvSpPr>
        <p:spPr>
          <a:xfrm>
            <a:off x="0" y="40068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4.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Notions d’isomérie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35" name="ZoneTexte 334"/>
          <p:cNvSpPr txBox="1"/>
          <p:nvPr/>
        </p:nvSpPr>
        <p:spPr>
          <a:xfrm>
            <a:off x="1439" y="1209600"/>
            <a:ext cx="7499111" cy="458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 dirty="0">
                <a:solidFill>
                  <a:srgbClr val="0000FF"/>
                </a:solidFill>
                <a:latin typeface="Arial"/>
              </a:rPr>
              <a:t>	    </a:t>
            </a:r>
            <a:r>
              <a:rPr lang="fr-FR" sz="2400" b="1" strike="noStrike" spc="-1" dirty="0">
                <a:solidFill>
                  <a:srgbClr val="008000"/>
                </a:solidFill>
                <a:latin typeface="Arial"/>
              </a:rPr>
              <a:t> 4.2.1. </a:t>
            </a:r>
            <a:r>
              <a:rPr lang="fr-FR" sz="2400" b="1" u="sng" strike="noStrike" spc="-1" dirty="0">
                <a:solidFill>
                  <a:srgbClr val="008000"/>
                </a:solidFill>
                <a:uFillTx/>
                <a:latin typeface="Arial"/>
              </a:rPr>
              <a:t>Stéréoisomérie de configuration</a:t>
            </a:r>
            <a:endParaRPr lang="fr-FR" sz="2400" b="0" strike="noStrike" spc="-1" dirty="0">
              <a:latin typeface="Arial"/>
            </a:endParaRPr>
          </a:p>
          <a:p>
            <a:endParaRPr lang="fr-FR" sz="2400" b="0" strike="noStrike" spc="-1" dirty="0">
              <a:latin typeface="Arial"/>
            </a:endParaRPr>
          </a:p>
        </p:txBody>
      </p:sp>
      <p:sp>
        <p:nvSpPr>
          <p:cNvPr id="336" name="ZoneTexte 335"/>
          <p:cNvSpPr txBox="1"/>
          <p:nvPr/>
        </p:nvSpPr>
        <p:spPr>
          <a:xfrm>
            <a:off x="360" y="1580760"/>
            <a:ext cx="866376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 dirty="0">
                <a:solidFill>
                  <a:srgbClr val="800080"/>
                </a:solidFill>
                <a:latin typeface="Arial"/>
              </a:rPr>
              <a:t>	          4.2.1.2. </a:t>
            </a:r>
            <a:r>
              <a:rPr lang="fr-FR" sz="2400" b="1" u="sng" strike="noStrike" spc="-1" dirty="0">
                <a:solidFill>
                  <a:srgbClr val="800080"/>
                </a:solidFill>
                <a:uFillTx/>
                <a:latin typeface="Arial"/>
              </a:rPr>
              <a:t>Stéréoisomérie de configuration Z/E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337" name="ZoneTexte 336"/>
          <p:cNvSpPr txBox="1"/>
          <p:nvPr/>
        </p:nvSpPr>
        <p:spPr>
          <a:xfrm>
            <a:off x="0" y="813240"/>
            <a:ext cx="7710616" cy="38736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 dirty="0">
                <a:solidFill>
                  <a:srgbClr val="0000FF"/>
                </a:solidFill>
                <a:latin typeface="Arial"/>
              </a:rPr>
              <a:t>	4.2. </a:t>
            </a:r>
            <a:r>
              <a:rPr lang="fr-FR" sz="2400" b="1" u="sng" strike="noStrike" spc="-1" dirty="0">
                <a:solidFill>
                  <a:srgbClr val="0000FF"/>
                </a:solidFill>
                <a:uFillTx/>
                <a:latin typeface="Arial"/>
              </a:rPr>
              <a:t>Stéréoisomérie</a:t>
            </a:r>
            <a:endParaRPr lang="fr-FR" sz="2400" b="0" strike="noStrike" spc="-1" dirty="0">
              <a:latin typeface="Arial"/>
            </a:endParaRPr>
          </a:p>
          <a:p>
            <a:endParaRPr lang="fr-FR" sz="2400" b="0" strike="noStrike" spc="-1" dirty="0">
              <a:latin typeface="Arial"/>
            </a:endParaRPr>
          </a:p>
        </p:txBody>
      </p:sp>
      <p:sp>
        <p:nvSpPr>
          <p:cNvPr id="338" name="ZoneTexte 337"/>
          <p:cNvSpPr txBox="1"/>
          <p:nvPr/>
        </p:nvSpPr>
        <p:spPr>
          <a:xfrm>
            <a:off x="360" y="2037960"/>
            <a:ext cx="907344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r>
              <a:rPr lang="fr-FR" sz="1800" b="0" strike="noStrike" spc="-1">
                <a:latin typeface="Arial"/>
              </a:rPr>
              <a:t>Pour passer de Z à E </a:t>
            </a:r>
            <a:r>
              <a:rPr lang="fr-FR" sz="1800" b="0" strike="noStrike" spc="-1">
                <a:latin typeface="Arial"/>
                <a:ea typeface="Arial"/>
              </a:rPr>
              <a:t>→ rupture de liaisons + formation de liaisons</a:t>
            </a:r>
            <a:r>
              <a:rPr lang="fr-FR" sz="1800" b="0" strike="noStrike" spc="-1">
                <a:latin typeface="Arial"/>
              </a:rPr>
              <a:t> </a:t>
            </a:r>
          </a:p>
        </p:txBody>
      </p:sp>
      <p:sp>
        <p:nvSpPr>
          <p:cNvPr id="339" name="ZoneTexte 338"/>
          <p:cNvSpPr txBox="1"/>
          <p:nvPr/>
        </p:nvSpPr>
        <p:spPr>
          <a:xfrm>
            <a:off x="28080" y="2282760"/>
            <a:ext cx="90594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r>
              <a:rPr lang="fr-FR" sz="1800" b="0" strike="noStrike" spc="-1">
                <a:latin typeface="Arial"/>
              </a:rPr>
              <a:t>Impossible à température ambiante + pas de rotation autours de la liaison C=C</a:t>
            </a:r>
          </a:p>
        </p:txBody>
      </p:sp>
      <p:sp>
        <p:nvSpPr>
          <p:cNvPr id="340" name="ZoneTexte 339"/>
          <p:cNvSpPr txBox="1"/>
          <p:nvPr/>
        </p:nvSpPr>
        <p:spPr>
          <a:xfrm>
            <a:off x="0" y="2535120"/>
            <a:ext cx="921456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1800" b="1" strike="noStrike" spc="-1">
                <a:latin typeface="Arial"/>
                <a:ea typeface="OpenSymbol"/>
              </a:rPr>
              <a:t>⇒</a:t>
            </a:r>
            <a:r>
              <a:rPr lang="fr-FR" sz="1800" b="0" strike="noStrike" spc="-1">
                <a:latin typeface="Arial"/>
                <a:ea typeface="OpenSymbol"/>
              </a:rPr>
              <a:t> les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  <a:ea typeface="OpenSymbol"/>
              </a:rPr>
              <a:t>deux molécules</a:t>
            </a:r>
            <a:r>
              <a:rPr lang="fr-FR" sz="1800" b="0" strike="noStrike" spc="-1">
                <a:latin typeface="Arial"/>
                <a:ea typeface="OpenSymbol"/>
              </a:rPr>
              <a:t> sont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  <a:ea typeface="OpenSymbol"/>
              </a:rPr>
              <a:t>séparables</a:t>
            </a:r>
            <a:r>
              <a:rPr lang="fr-FR" sz="1800" b="0" strike="noStrike" spc="-1">
                <a:latin typeface="Arial"/>
                <a:ea typeface="OpenSymbol"/>
              </a:rPr>
              <a:t> et ont des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  <a:ea typeface="OpenSymbol"/>
              </a:rPr>
              <a:t>propriétés différentes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41" name="ZoneTexte 340"/>
          <p:cNvSpPr txBox="1"/>
          <p:nvPr/>
        </p:nvSpPr>
        <p:spPr>
          <a:xfrm>
            <a:off x="56520" y="2950560"/>
            <a:ext cx="227196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Règles de priorité</a:t>
            </a:r>
            <a:r>
              <a:rPr lang="fr-FR" sz="1800" b="1" strike="noStrike" spc="-1">
                <a:latin typeface="Arial"/>
              </a:rPr>
              <a:t> :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42" name="ZoneTexte 341"/>
          <p:cNvSpPr txBox="1"/>
          <p:nvPr/>
        </p:nvSpPr>
        <p:spPr>
          <a:xfrm>
            <a:off x="-28080" y="3251160"/>
            <a:ext cx="928476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1</a:t>
            </a:r>
            <a:r>
              <a:rPr lang="fr-FR" sz="1800" b="1" strike="noStrike" spc="-1">
                <a:latin typeface="Arial"/>
              </a:rPr>
              <a:t>.</a:t>
            </a:r>
            <a:r>
              <a:rPr lang="fr-FR" sz="1800" b="1" strike="noStrike" spc="-1">
                <a:latin typeface="Arial"/>
                <a:ea typeface="Times New Roman"/>
              </a:rPr>
              <a:t> Un atome de numéro atomique plus élevé a la priorité sur un atome de numéro atomique plus faible.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43" name="ZoneTexte 342"/>
          <p:cNvSpPr txBox="1"/>
          <p:nvPr/>
        </p:nvSpPr>
        <p:spPr>
          <a:xfrm>
            <a:off x="-28080" y="3787200"/>
            <a:ext cx="9214560" cy="8582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252000" indent="-252000" algn="just">
              <a:buNone/>
              <a:tabLst>
                <a:tab pos="-399240" algn="l"/>
                <a:tab pos="-181440" algn="l"/>
              </a:tabLst>
            </a:pP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2</a:t>
            </a:r>
            <a:r>
              <a:rPr lang="fr-FR" sz="1800" b="1" strike="noStrike" spc="-1">
                <a:latin typeface="Arial"/>
              </a:rPr>
              <a:t>.</a:t>
            </a:r>
            <a:r>
              <a:rPr lang="fr-FR" sz="1800" b="1" strike="noStrike" spc="-1">
                <a:latin typeface="Arial"/>
                <a:ea typeface="Times New Roman"/>
              </a:rPr>
              <a:t> Lorsque deux atomes directement liés à l'atome central ont la même priorité, on passe aux atomes qui leurs sont liés (et ainsi de suite jusqu'à ce qu'on atteigne une différence).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44" name="ZoneTexte 343"/>
          <p:cNvSpPr txBox="1"/>
          <p:nvPr/>
        </p:nvSpPr>
        <p:spPr>
          <a:xfrm>
            <a:off x="-28080" y="4537440"/>
            <a:ext cx="9214560" cy="8582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252000" indent="-252000" algn="just">
              <a:buNone/>
              <a:tabLst>
                <a:tab pos="-399240" algn="l"/>
                <a:tab pos="-181440" algn="l"/>
              </a:tabLst>
            </a:pP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3</a:t>
            </a:r>
            <a:r>
              <a:rPr lang="fr-FR" sz="1800" b="1" strike="noStrike" spc="-1">
                <a:latin typeface="Arial"/>
              </a:rPr>
              <a:t>.</a:t>
            </a:r>
            <a:r>
              <a:rPr lang="fr-FR" sz="1800" b="1" strike="noStrike" spc="-1">
                <a:latin typeface="Arial"/>
                <a:ea typeface="Times New Roman"/>
              </a:rPr>
              <a:t> le long d'une chaîne on atteint un endroit ou il y a une bifurcation sans pouvoir conclure, on choisit un chemin prioritaire correspondant à l'atome prioritaire des deux séries identiques.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45" name="ZoneTexte 344"/>
          <p:cNvSpPr txBox="1"/>
          <p:nvPr/>
        </p:nvSpPr>
        <p:spPr>
          <a:xfrm>
            <a:off x="-28080" y="5305680"/>
            <a:ext cx="921456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252000" indent="-252000" algn="just">
              <a:buNone/>
              <a:tabLst>
                <a:tab pos="-399240" algn="l"/>
                <a:tab pos="-181440" algn="l"/>
              </a:tabLst>
            </a:pP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4</a:t>
            </a:r>
            <a:r>
              <a:rPr lang="fr-FR" sz="1800" b="1" strike="noStrike" spc="-1">
                <a:latin typeface="Arial"/>
              </a:rPr>
              <a:t>. L</a:t>
            </a:r>
            <a:r>
              <a:rPr lang="fr-FR" sz="1800" b="1" strike="noStrike" spc="-1">
                <a:latin typeface="Arial"/>
                <a:ea typeface="Times New Roman"/>
              </a:rPr>
              <a:t>es liaisons multiples sont ouvertes en liaisons simples. On attache à chaque atome une réplique de l'atome qui lui est lié jusqu'à saturer sa valence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46" name="ZoneTexte 345"/>
          <p:cNvSpPr txBox="1"/>
          <p:nvPr/>
        </p:nvSpPr>
        <p:spPr>
          <a:xfrm>
            <a:off x="-58680" y="5841720"/>
            <a:ext cx="921456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252000" indent="-252000" algn="just">
              <a:buNone/>
              <a:tabLst>
                <a:tab pos="-399240" algn="l"/>
                <a:tab pos="-181440" algn="l"/>
              </a:tabLst>
            </a:pP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5</a:t>
            </a:r>
            <a:r>
              <a:rPr lang="fr-FR" sz="1800" b="1" strike="noStrike" spc="-1">
                <a:latin typeface="Arial"/>
              </a:rPr>
              <a:t>. Si</a:t>
            </a:r>
            <a:r>
              <a:rPr lang="fr-FR" sz="1800" b="1" strike="noStrike" spc="-1">
                <a:latin typeface="Arial"/>
                <a:ea typeface="Times New Roman"/>
              </a:rPr>
              <a:t> deux atomes sont isotopes celui dont la masse est la plus élevée est prioritaire sur l'autre.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ZoneTexte 346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348" name="ZoneTexte 347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349" name="ZoneTexte 348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350" name="ZoneTexte 349"/>
          <p:cNvSpPr txBox="1"/>
          <p:nvPr/>
        </p:nvSpPr>
        <p:spPr>
          <a:xfrm>
            <a:off x="0" y="401040"/>
            <a:ext cx="345708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4.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Notions d’isomérie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51" name="ZoneTexte 350"/>
          <p:cNvSpPr txBox="1"/>
          <p:nvPr/>
        </p:nvSpPr>
        <p:spPr>
          <a:xfrm>
            <a:off x="0" y="813600"/>
            <a:ext cx="4723200" cy="7700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	4.2.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Stéréoisomérie</a:t>
            </a:r>
            <a:endParaRPr lang="fr-FR" sz="2400" b="0" strike="noStrike" spc="-1">
              <a:latin typeface="Arial"/>
            </a:endParaRPr>
          </a:p>
          <a:p>
            <a:endParaRPr lang="fr-FR" sz="2400" b="0" strike="noStrike" spc="-1">
              <a:latin typeface="Arial"/>
            </a:endParaRPr>
          </a:p>
        </p:txBody>
      </p:sp>
      <p:sp>
        <p:nvSpPr>
          <p:cNvPr id="352" name="ZoneTexte 351"/>
          <p:cNvSpPr txBox="1"/>
          <p:nvPr/>
        </p:nvSpPr>
        <p:spPr>
          <a:xfrm>
            <a:off x="1800" y="1209960"/>
            <a:ext cx="7350470" cy="7700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 dirty="0">
                <a:solidFill>
                  <a:srgbClr val="0000FF"/>
                </a:solidFill>
                <a:latin typeface="Arial"/>
              </a:rPr>
              <a:t>	    </a:t>
            </a:r>
            <a:r>
              <a:rPr lang="fr-FR" sz="2400" b="1" strike="noStrike" spc="-1" dirty="0">
                <a:solidFill>
                  <a:srgbClr val="008000"/>
                </a:solidFill>
                <a:latin typeface="Arial"/>
              </a:rPr>
              <a:t> 4.2.1. </a:t>
            </a:r>
            <a:r>
              <a:rPr lang="fr-FR" sz="2400" b="1" u="sng" strike="noStrike" spc="-1" dirty="0">
                <a:solidFill>
                  <a:srgbClr val="008000"/>
                </a:solidFill>
                <a:uFillTx/>
                <a:latin typeface="Arial"/>
              </a:rPr>
              <a:t>Stéréoisomérie de conformation</a:t>
            </a:r>
            <a:endParaRPr lang="fr-FR" sz="2400" b="0" strike="noStrike" spc="-1" dirty="0">
              <a:latin typeface="Arial"/>
            </a:endParaRPr>
          </a:p>
          <a:p>
            <a:endParaRPr lang="fr-FR" sz="2400" b="0" strike="noStrike" spc="-1" dirty="0">
              <a:latin typeface="Arial"/>
            </a:endParaRPr>
          </a:p>
        </p:txBody>
      </p:sp>
      <p:sp>
        <p:nvSpPr>
          <p:cNvPr id="353" name="ZoneTexte 352"/>
          <p:cNvSpPr txBox="1"/>
          <p:nvPr/>
        </p:nvSpPr>
        <p:spPr>
          <a:xfrm>
            <a:off x="-14040" y="1847520"/>
            <a:ext cx="150984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Définition</a:t>
            </a:r>
            <a:r>
              <a:rPr lang="fr-FR" sz="1800" b="1" strike="noStrike" spc="-1">
                <a:latin typeface="Arial"/>
              </a:rPr>
              <a:t> :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54" name="ZoneTexte 353"/>
          <p:cNvSpPr txBox="1"/>
          <p:nvPr/>
        </p:nvSpPr>
        <p:spPr>
          <a:xfrm>
            <a:off x="1285200" y="1832760"/>
            <a:ext cx="784476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just">
              <a:buNone/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deux stéréoisomères de conformation (conformères) ne diffèrent que par rotations autour de liaisons simples.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355" name="Image 354"/>
          <p:cNvPicPr/>
          <p:nvPr/>
        </p:nvPicPr>
        <p:blipFill>
          <a:blip r:embed="rId2"/>
          <a:stretch/>
        </p:blipFill>
        <p:spPr>
          <a:xfrm>
            <a:off x="88200" y="2729520"/>
            <a:ext cx="4000680" cy="2213280"/>
          </a:xfrm>
          <a:prstGeom prst="rect">
            <a:avLst/>
          </a:prstGeom>
          <a:ln w="36000">
            <a:noFill/>
          </a:ln>
        </p:spPr>
      </p:pic>
      <p:pic>
        <p:nvPicPr>
          <p:cNvPr id="356" name="Image 355"/>
          <p:cNvPicPr/>
          <p:nvPr/>
        </p:nvPicPr>
        <p:blipFill>
          <a:blip r:embed="rId3"/>
          <a:stretch/>
        </p:blipFill>
        <p:spPr>
          <a:xfrm>
            <a:off x="3910320" y="2507040"/>
            <a:ext cx="5219640" cy="2416680"/>
          </a:xfrm>
          <a:prstGeom prst="rect">
            <a:avLst/>
          </a:prstGeom>
          <a:ln w="36000">
            <a:noFill/>
          </a:ln>
        </p:spPr>
      </p:pic>
      <p:sp>
        <p:nvSpPr>
          <p:cNvPr id="357" name="ZoneTexte 356"/>
          <p:cNvSpPr txBox="1"/>
          <p:nvPr/>
        </p:nvSpPr>
        <p:spPr>
          <a:xfrm>
            <a:off x="2219400" y="5306040"/>
            <a:ext cx="41346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1800" b="1" strike="noStrike" spc="-1">
                <a:latin typeface="Arial"/>
                <a:ea typeface="Arial"/>
              </a:rPr>
              <a:t>→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pas de rupture de liaison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58" name="ZoneTexte 357"/>
          <p:cNvSpPr txBox="1"/>
          <p:nvPr/>
        </p:nvSpPr>
        <p:spPr>
          <a:xfrm>
            <a:off x="1185120" y="5744160"/>
            <a:ext cx="69714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1800" b="1" strike="noStrike" spc="-1">
                <a:latin typeface="Arial"/>
                <a:ea typeface="Arial"/>
              </a:rPr>
              <a:t>→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  <a:ea typeface="Times New Roman"/>
              </a:rPr>
              <a:t>impossible de séparer des isomères de conformation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3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ZoneTexte 358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 dirty="0">
                <a:latin typeface="Arial"/>
              </a:rPr>
              <a:t>CPGE « Technologie et Biologie »</a:t>
            </a:r>
          </a:p>
        </p:txBody>
      </p:sp>
      <p:sp>
        <p:nvSpPr>
          <p:cNvPr id="360" name="ZoneTexte 359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361" name="ZoneTexte 360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362" name="ZoneTexte 361"/>
          <p:cNvSpPr txBox="1"/>
          <p:nvPr/>
        </p:nvSpPr>
        <p:spPr>
          <a:xfrm>
            <a:off x="360" y="401400"/>
            <a:ext cx="258192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5.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Acidobasicité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63" name="ZoneTexte 362"/>
          <p:cNvSpPr txBox="1"/>
          <p:nvPr/>
        </p:nvSpPr>
        <p:spPr>
          <a:xfrm>
            <a:off x="360" y="797760"/>
            <a:ext cx="313236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    </a:t>
            </a:r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 5.1.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Définitions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64" name="ZoneTexte 363"/>
          <p:cNvSpPr txBox="1"/>
          <p:nvPr/>
        </p:nvSpPr>
        <p:spPr>
          <a:xfrm>
            <a:off x="0" y="1368720"/>
            <a:ext cx="914400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1878013" indent="-1878013"/>
            <a:r>
              <a:rPr lang="fr-FR" sz="1800" b="1" u="sng" strike="noStrike" spc="-1" dirty="0">
                <a:uFill>
                  <a:solidFill>
                    <a:srgbClr val="FF0000"/>
                  </a:solidFill>
                </a:uFill>
                <a:latin typeface="Arial"/>
              </a:rPr>
              <a:t>Acide</a:t>
            </a:r>
            <a:r>
              <a:rPr lang="fr-FR" sz="1800" b="0" strike="noStrike" spc="-1" dirty="0">
                <a:latin typeface="Arial"/>
              </a:rPr>
              <a:t> (noté AH)</a:t>
            </a:r>
            <a:r>
              <a:rPr lang="fr-FR" sz="1800" b="1" strike="noStrike" spc="-1" dirty="0">
                <a:latin typeface="Arial"/>
              </a:rPr>
              <a:t> :</a:t>
            </a:r>
            <a:r>
              <a:rPr lang="fr-FR" sz="1800" b="1" strike="noStrike" spc="-1" dirty="0">
                <a:solidFill>
                  <a:srgbClr val="FF0000"/>
                </a:solidFill>
                <a:latin typeface="Arial"/>
              </a:rPr>
              <a:t> espèce chimique capable de céder un proton H</a:t>
            </a:r>
            <a:r>
              <a:rPr lang="fr-FR" sz="1800" b="1" strike="noStrike" spc="-1" baseline="33000" dirty="0">
                <a:solidFill>
                  <a:srgbClr val="FF0000"/>
                </a:solidFill>
                <a:latin typeface="Arial"/>
              </a:rPr>
              <a:t>+</a:t>
            </a:r>
            <a:r>
              <a:rPr lang="fr-FR" sz="1800" b="1" strike="noStrike" spc="-1" dirty="0">
                <a:solidFill>
                  <a:srgbClr val="FF0000"/>
                </a:solidFill>
                <a:latin typeface="Arial"/>
              </a:rPr>
              <a:t> se transformant en sa base conjuguée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65" name="ZoneTexte 364"/>
          <p:cNvSpPr txBox="1"/>
          <p:nvPr/>
        </p:nvSpPr>
        <p:spPr>
          <a:xfrm>
            <a:off x="-7560" y="2088720"/>
            <a:ext cx="915156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1878013" indent="-1878013"/>
            <a:r>
              <a:rPr lang="fr-FR" sz="1800" b="1" u="sng" strike="noStrike" spc="-1" dirty="0">
                <a:uFill>
                  <a:solidFill>
                    <a:srgbClr val="FF0000"/>
                  </a:solidFill>
                </a:uFill>
                <a:latin typeface="Arial"/>
                <a:ea typeface="Microsoft YaHei"/>
              </a:rPr>
              <a:t>Base</a:t>
            </a:r>
            <a:r>
              <a:rPr lang="fr-FR" sz="1800" b="1" strike="noStrike" spc="-1" dirty="0">
                <a:latin typeface="Arial"/>
                <a:ea typeface="Microsoft YaHei"/>
              </a:rPr>
              <a:t> </a:t>
            </a:r>
            <a:r>
              <a:rPr lang="fr-FR" sz="1800" b="0" strike="noStrike" spc="-1" dirty="0">
                <a:latin typeface="Arial"/>
              </a:rPr>
              <a:t> (notée A</a:t>
            </a:r>
            <a:r>
              <a:rPr lang="fr-FR" sz="1800" b="0" strike="noStrike" spc="-1" baseline="33000" dirty="0">
                <a:latin typeface="Arial"/>
              </a:rPr>
              <a:t>-</a:t>
            </a:r>
            <a:r>
              <a:rPr lang="fr-FR" sz="1800" b="0" strike="noStrike" spc="-1" dirty="0">
                <a:latin typeface="Arial"/>
              </a:rPr>
              <a:t>)</a:t>
            </a:r>
            <a:r>
              <a:rPr lang="fr-FR" sz="1800" b="1" strike="noStrike" spc="-1" dirty="0">
                <a:latin typeface="Arial"/>
              </a:rPr>
              <a:t> :</a:t>
            </a:r>
            <a:r>
              <a:rPr lang="fr-FR" sz="1800" b="1" strike="noStrike" spc="-1" dirty="0">
                <a:solidFill>
                  <a:srgbClr val="FF0000"/>
                </a:solidFill>
                <a:latin typeface="Arial"/>
              </a:rPr>
              <a:t> espèce chimique capable de capter un proton H</a:t>
            </a:r>
            <a:r>
              <a:rPr lang="fr-FR" sz="1800" b="1" strike="noStrike" spc="-1" baseline="33000" dirty="0">
                <a:solidFill>
                  <a:srgbClr val="FF0000"/>
                </a:solidFill>
                <a:latin typeface="Arial"/>
              </a:rPr>
              <a:t>+</a:t>
            </a:r>
            <a:r>
              <a:rPr lang="fr-FR" sz="1800" b="1" strike="noStrike" spc="-1" dirty="0">
                <a:solidFill>
                  <a:srgbClr val="FF0000"/>
                </a:solidFill>
                <a:latin typeface="Arial"/>
              </a:rPr>
              <a:t> se transformant en son acide associé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66" name="ZoneTexte 365"/>
          <p:cNvSpPr txBox="1"/>
          <p:nvPr/>
        </p:nvSpPr>
        <p:spPr>
          <a:xfrm>
            <a:off x="42480" y="2986920"/>
            <a:ext cx="900288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Un acide et sa base conjuguée forment un </a:t>
            </a:r>
            <a:r>
              <a:rPr lang="fr-FR" sz="1800" b="1" u="sng" strike="noStrike" spc="-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</a:rPr>
              <a:t>couple acide-base noté AH/A</a:t>
            </a:r>
            <a:r>
              <a:rPr lang="fr-FR" sz="1800" b="1" strike="noStrike" spc="-1" baseline="33000">
                <a:solidFill>
                  <a:srgbClr val="FF0000"/>
                </a:solidFill>
                <a:latin typeface="Arial"/>
              </a:rPr>
              <a:t>-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67" name="ZoneTexte 366"/>
          <p:cNvSpPr txBox="1"/>
          <p:nvPr/>
        </p:nvSpPr>
        <p:spPr>
          <a:xfrm>
            <a:off x="42480" y="3757320"/>
            <a:ext cx="91296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  <a:ea typeface="Microsoft YaHei"/>
              </a:rPr>
              <a:t>Un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  <a:ea typeface="Microsoft YaHei"/>
              </a:rPr>
              <a:t>acide fort</a:t>
            </a:r>
            <a:r>
              <a:rPr lang="fr-FR" sz="1800" b="0" strike="noStrike" spc="-1">
                <a:latin typeface="Arial"/>
                <a:ea typeface="Microsoft YaHei"/>
              </a:rPr>
              <a:t> se dissocie totalement selon la réaction : </a:t>
            </a:r>
            <a:r>
              <a:rPr lang="fr-FR" sz="1800" b="1" strike="noStrike" spc="-1">
                <a:latin typeface="Arial"/>
                <a:ea typeface="Microsoft YaHei"/>
              </a:rPr>
              <a:t>AH + H</a:t>
            </a:r>
            <a:r>
              <a:rPr lang="fr-FR" sz="1800" b="1" strike="noStrike" spc="-1" baseline="-8000">
                <a:latin typeface="Arial"/>
                <a:ea typeface="Microsoft YaHei"/>
              </a:rPr>
              <a:t>2</a:t>
            </a:r>
            <a:r>
              <a:rPr lang="fr-FR" sz="1800" b="1" strike="noStrike" spc="-1">
                <a:latin typeface="Arial"/>
                <a:ea typeface="Microsoft YaHei"/>
              </a:rPr>
              <a:t>O </a:t>
            </a:r>
            <a:r>
              <a:rPr lang="fr-FR" sz="1800" b="1" strike="noStrike" spc="-1">
                <a:latin typeface="Arial"/>
                <a:ea typeface="Arial"/>
              </a:rPr>
              <a:t>→ A</a:t>
            </a:r>
            <a:r>
              <a:rPr lang="fr-FR" sz="1800" b="1" strike="noStrike" spc="-1" baseline="33000">
                <a:latin typeface="Arial"/>
                <a:ea typeface="Arial"/>
              </a:rPr>
              <a:t>–</a:t>
            </a:r>
            <a:r>
              <a:rPr lang="fr-FR" sz="1800" b="1" strike="noStrike" spc="-1">
                <a:latin typeface="Arial"/>
                <a:ea typeface="Arial"/>
              </a:rPr>
              <a:t> + H</a:t>
            </a:r>
            <a:r>
              <a:rPr lang="fr-FR" sz="1800" b="1" strike="noStrike" spc="-1" baseline="-8000">
                <a:latin typeface="Arial"/>
                <a:ea typeface="Arial"/>
              </a:rPr>
              <a:t>3</a:t>
            </a:r>
            <a:r>
              <a:rPr lang="fr-FR" sz="1800" b="1" strike="noStrike" spc="-1">
                <a:latin typeface="Arial"/>
                <a:ea typeface="Arial"/>
              </a:rPr>
              <a:t>O</a:t>
            </a:r>
            <a:r>
              <a:rPr lang="fr-FR" sz="1800" b="1" strike="noStrike" spc="-1" baseline="33000">
                <a:latin typeface="Arial"/>
                <a:ea typeface="Arial"/>
              </a:rPr>
              <a:t>+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68" name="ZoneTexte 367"/>
          <p:cNvSpPr txBox="1"/>
          <p:nvPr/>
        </p:nvSpPr>
        <p:spPr>
          <a:xfrm rot="31200">
            <a:off x="42480" y="4115520"/>
            <a:ext cx="863676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  <a:ea typeface="Microsoft YaHei"/>
              </a:rPr>
              <a:t>Un</a:t>
            </a:r>
            <a:r>
              <a:rPr lang="fr-FR" sz="1800" b="1" strike="noStrike" spc="-1">
                <a:latin typeface="Arial"/>
                <a:ea typeface="Microsoft YaHei"/>
              </a:rPr>
              <a:t>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  <a:ea typeface="Microsoft YaHei"/>
              </a:rPr>
              <a:t>acide faible</a:t>
            </a:r>
            <a:r>
              <a:rPr lang="fr-FR" sz="1800" b="0" strike="noStrike" spc="-1">
                <a:latin typeface="Arial"/>
                <a:ea typeface="Microsoft YaHei"/>
              </a:rPr>
              <a:t> se dissocie partiellement selon la réaction : </a:t>
            </a:r>
            <a:r>
              <a:rPr lang="fr-FR" sz="1800" b="1" strike="noStrike" spc="-1">
                <a:latin typeface="Arial"/>
              </a:rPr>
              <a:t>AH + H</a:t>
            </a:r>
            <a:r>
              <a:rPr lang="fr-FR" sz="1800" b="1" strike="noStrike" spc="-1" baseline="-8000">
                <a:latin typeface="Arial"/>
              </a:rPr>
              <a:t>2</a:t>
            </a:r>
            <a:r>
              <a:rPr lang="fr-FR" sz="1800" b="1" strike="noStrike" spc="-1">
                <a:latin typeface="Arial"/>
              </a:rPr>
              <a:t>O ⇌</a:t>
            </a:r>
            <a:r>
              <a:rPr lang="fr-FR" sz="1800" b="1" strike="noStrike" spc="-1">
                <a:latin typeface="Arial"/>
                <a:ea typeface="Arial"/>
              </a:rPr>
              <a:t> A</a:t>
            </a:r>
            <a:r>
              <a:rPr lang="fr-FR" sz="1800" b="1" strike="noStrike" spc="-1" baseline="33000">
                <a:latin typeface="Arial"/>
                <a:ea typeface="Arial"/>
              </a:rPr>
              <a:t>–</a:t>
            </a:r>
            <a:r>
              <a:rPr lang="fr-FR" sz="1800" b="1" strike="noStrike" spc="-1">
                <a:latin typeface="Arial"/>
                <a:ea typeface="Arial"/>
              </a:rPr>
              <a:t> + H</a:t>
            </a:r>
            <a:r>
              <a:rPr lang="fr-FR" sz="1800" b="1" strike="noStrike" spc="-1" baseline="-8000">
                <a:latin typeface="Arial"/>
                <a:ea typeface="Arial"/>
              </a:rPr>
              <a:t>3</a:t>
            </a:r>
            <a:r>
              <a:rPr lang="fr-FR" sz="1800" b="1" strike="noStrike" spc="-1">
                <a:latin typeface="Arial"/>
                <a:ea typeface="Arial"/>
              </a:rPr>
              <a:t>O</a:t>
            </a:r>
            <a:r>
              <a:rPr lang="fr-FR" sz="1800" b="1" strike="noStrike" spc="-1" baseline="33000">
                <a:latin typeface="Arial"/>
                <a:ea typeface="Arial"/>
              </a:rPr>
              <a:t>+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69" name="ZoneTexte 368"/>
          <p:cNvSpPr txBox="1"/>
          <p:nvPr/>
        </p:nvSpPr>
        <p:spPr>
          <a:xfrm>
            <a:off x="55800" y="5141520"/>
            <a:ext cx="907344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Un couple acide/base est caractérisé par son </a:t>
            </a:r>
            <a:r>
              <a:rPr lang="fr-FR" sz="1800" b="1" i="1" strike="noStrike" spc="-1">
                <a:latin typeface="Arial"/>
              </a:rPr>
              <a:t>K</a:t>
            </a:r>
            <a:r>
              <a:rPr lang="fr-FR" sz="1800" b="1" strike="noStrike" spc="-1" baseline="-8000">
                <a:latin typeface="Arial"/>
              </a:rPr>
              <a:t>a</a:t>
            </a:r>
            <a:r>
              <a:rPr lang="fr-FR" sz="1800" b="0" strike="noStrike" spc="-1">
                <a:latin typeface="Arial"/>
              </a:rPr>
              <a:t>, et son </a:t>
            </a:r>
            <a:r>
              <a:rPr lang="fr-FR" sz="1800" b="1" i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pK</a:t>
            </a:r>
            <a:r>
              <a:rPr lang="fr-FR" sz="1800" b="1" u="sng" strike="noStrike" spc="-1" baseline="-8000">
                <a:uFill>
                  <a:solidFill>
                    <a:srgbClr val="FF0000"/>
                  </a:solidFill>
                </a:uFill>
                <a:latin typeface="Arial"/>
              </a:rPr>
              <a:t>a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ZoneTexte 369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371" name="ZoneTexte 370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372" name="ZoneTexte 371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373" name="ZoneTexte 372"/>
          <p:cNvSpPr txBox="1"/>
          <p:nvPr/>
        </p:nvSpPr>
        <p:spPr>
          <a:xfrm>
            <a:off x="360" y="401760"/>
            <a:ext cx="258192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5.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Acidobasicité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74" name="ZoneTexte 373"/>
          <p:cNvSpPr txBox="1"/>
          <p:nvPr/>
        </p:nvSpPr>
        <p:spPr>
          <a:xfrm>
            <a:off x="720" y="798120"/>
            <a:ext cx="313236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    </a:t>
            </a:r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 5.1.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Définitions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75" name="ZoneTexte 374"/>
          <p:cNvSpPr txBox="1"/>
          <p:nvPr/>
        </p:nvSpPr>
        <p:spPr>
          <a:xfrm>
            <a:off x="1080" y="1194480"/>
            <a:ext cx="313236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    </a:t>
            </a:r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 5.2. </a:t>
            </a:r>
            <a:r>
              <a:rPr lang="fr-FR" sz="2400" b="1" i="1" u="sng" strike="noStrike" spc="-1">
                <a:solidFill>
                  <a:srgbClr val="0000FF"/>
                </a:solidFill>
                <a:uFillTx/>
                <a:latin typeface="Arial"/>
              </a:rPr>
              <a:t>p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H et </a:t>
            </a:r>
            <a:r>
              <a:rPr lang="fr-FR" sz="2400" b="1" i="1" u="sng" strike="noStrike" spc="-1">
                <a:solidFill>
                  <a:srgbClr val="0000FF"/>
                </a:solidFill>
                <a:uFillTx/>
                <a:latin typeface="Arial"/>
              </a:rPr>
              <a:t>pK</a:t>
            </a:r>
            <a:r>
              <a:rPr lang="fr-FR" sz="2400" b="1" u="sng" strike="noStrike" spc="-1" baseline="-8000">
                <a:solidFill>
                  <a:srgbClr val="0000FF"/>
                </a:solidFill>
                <a:uFillTx/>
                <a:latin typeface="Arial"/>
              </a:rPr>
              <a:t>a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76" name="ZoneTexte 375"/>
          <p:cNvSpPr txBox="1"/>
          <p:nvPr/>
        </p:nvSpPr>
        <p:spPr>
          <a:xfrm>
            <a:off x="720" y="1696680"/>
            <a:ext cx="9115200" cy="3636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Soit la réaction de dissociation d’un acide faible AH dans l’eau :</a:t>
            </a:r>
          </a:p>
        </p:txBody>
      </p:sp>
      <p:sp>
        <p:nvSpPr>
          <p:cNvPr id="377" name="ZoneTexte 376"/>
          <p:cNvSpPr txBox="1"/>
          <p:nvPr/>
        </p:nvSpPr>
        <p:spPr>
          <a:xfrm>
            <a:off x="3062160" y="2068560"/>
            <a:ext cx="252576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AH + H</a:t>
            </a:r>
            <a:r>
              <a:rPr lang="fr-FR" sz="1800" b="0" strike="noStrike" spc="-1" baseline="-8000">
                <a:latin typeface="Arial"/>
              </a:rPr>
              <a:t>2</a:t>
            </a:r>
            <a:r>
              <a:rPr lang="fr-FR" sz="1800" b="0" strike="noStrike" spc="-1">
                <a:latin typeface="Arial"/>
              </a:rPr>
              <a:t>O ⇌</a:t>
            </a:r>
            <a:r>
              <a:rPr lang="fr-FR" sz="1800" b="0" strike="noStrike" spc="-1">
                <a:latin typeface="Arial"/>
                <a:ea typeface="Arial"/>
              </a:rPr>
              <a:t> A</a:t>
            </a:r>
            <a:r>
              <a:rPr lang="fr-FR" sz="1800" b="0" strike="noStrike" spc="-1" baseline="33000">
                <a:latin typeface="Arial"/>
                <a:ea typeface="Arial"/>
              </a:rPr>
              <a:t>–</a:t>
            </a:r>
            <a:r>
              <a:rPr lang="fr-FR" sz="1800" b="0" strike="noStrike" spc="-1">
                <a:latin typeface="Arial"/>
                <a:ea typeface="Arial"/>
              </a:rPr>
              <a:t> + H</a:t>
            </a:r>
            <a:r>
              <a:rPr lang="fr-FR" sz="1800" b="0" strike="noStrike" spc="-1" baseline="-8000">
                <a:latin typeface="Arial"/>
                <a:ea typeface="Arial"/>
              </a:rPr>
              <a:t>3</a:t>
            </a:r>
            <a:r>
              <a:rPr lang="fr-FR" sz="1800" b="0" strike="noStrike" spc="-1">
                <a:latin typeface="Arial"/>
                <a:ea typeface="Arial"/>
              </a:rPr>
              <a:t>O</a:t>
            </a:r>
            <a:r>
              <a:rPr lang="fr-FR" sz="1800" b="1" strike="noStrike" spc="-1" baseline="33000">
                <a:latin typeface="Arial"/>
                <a:ea typeface="Arial"/>
              </a:rPr>
              <a:t>+</a:t>
            </a:r>
            <a:endParaRPr lang="fr-FR" sz="1800" b="0" strike="noStrike" spc="-1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" name="ZoneTexte 377"/>
              <p:cNvSpPr txBox="1"/>
              <p:nvPr/>
            </p:nvSpPr>
            <p:spPr>
              <a:xfrm>
                <a:off x="5783760" y="2907720"/>
                <a:ext cx="2421126" cy="6454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m:rPr>
                                      <m:lit/>
                                      <m:nor/>
                                    </m:rPr>
                                    <a:rPr/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 ⋅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m:rPr>
                                      <m:lit/>
                                      <m:nor/>
                                    </m:rPr>
                                    <a:rPr/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𝐴𝐻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 ⋅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78" name="ZoneTexte 3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760" y="2907720"/>
                <a:ext cx="2421126" cy="645480"/>
              </a:xfrm>
              <a:prstGeom prst="rect">
                <a:avLst/>
              </a:prstGeom>
              <a:blipFill>
                <a:blip r:embed="rId2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9" name="ZoneTexte 378"/>
          <p:cNvSpPr txBox="1"/>
          <p:nvPr/>
        </p:nvSpPr>
        <p:spPr>
          <a:xfrm>
            <a:off x="14040" y="2411640"/>
            <a:ext cx="9087480" cy="8582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just">
              <a:buNone/>
            </a:pPr>
            <a:r>
              <a:rPr lang="fr-FR" sz="1800" b="0" strike="noStrike" spc="-1" dirty="0">
                <a:latin typeface="Arial"/>
                <a:ea typeface="Microsoft YaHei"/>
              </a:rPr>
              <a:t>La </a:t>
            </a:r>
            <a:r>
              <a:rPr lang="fr-FR" sz="1800" b="1" u="sng" strike="noStrike" spc="-1" dirty="0">
                <a:uFill>
                  <a:solidFill>
                    <a:srgbClr val="FF0000"/>
                  </a:solidFill>
                </a:uFill>
                <a:latin typeface="Arial"/>
                <a:ea typeface="Microsoft YaHei"/>
              </a:rPr>
              <a:t>constante d’équilibre de la réaction de l’acide AH dans l’eau</a:t>
            </a:r>
            <a:r>
              <a:rPr lang="fr-FR" sz="1800" b="0" strike="noStrike" spc="-1" dirty="0">
                <a:latin typeface="Arial"/>
                <a:ea typeface="Microsoft YaHei"/>
              </a:rPr>
              <a:t> correspond à la </a:t>
            </a:r>
            <a:r>
              <a:rPr lang="fr-FR" sz="1800" b="1" u="sng" strike="noStrike" spc="-1" dirty="0">
                <a:uFill>
                  <a:solidFill>
                    <a:srgbClr val="FF0000"/>
                  </a:solidFill>
                </a:uFill>
                <a:latin typeface="Arial"/>
                <a:ea typeface="Microsoft YaHei"/>
              </a:rPr>
              <a:t>constante d’acidité</a:t>
            </a:r>
            <a:r>
              <a:rPr lang="fr-FR" sz="1800" b="1" u="sng" strike="noStrike" spc="-1" dirty="0">
                <a:uFill>
                  <a:solidFill>
                    <a:srgbClr val="FF0000"/>
                  </a:solidFill>
                </a:uFill>
                <a:latin typeface="Arial"/>
              </a:rPr>
              <a:t> </a:t>
            </a:r>
            <a:r>
              <a:rPr lang="fr-FR" sz="1800" b="1" i="1" u="sng" strike="noStrike" spc="-1" dirty="0">
                <a:uFill>
                  <a:solidFill>
                    <a:srgbClr val="FF0000"/>
                  </a:solidFill>
                </a:uFill>
                <a:latin typeface="Arial"/>
              </a:rPr>
              <a:t>K</a:t>
            </a:r>
            <a:r>
              <a:rPr lang="fr-FR" sz="1800" b="1" u="sng" strike="noStrike" spc="-1" baseline="-8000" dirty="0">
                <a:uFill>
                  <a:solidFill>
                    <a:srgbClr val="FF0000"/>
                  </a:solidFill>
                </a:uFill>
                <a:latin typeface="Arial"/>
              </a:rPr>
              <a:t>a</a:t>
            </a:r>
            <a:r>
              <a:rPr lang="fr-FR" sz="1800" b="0" strike="noStrike" spc="-1" dirty="0">
                <a:latin typeface="Arial"/>
              </a:rPr>
              <a:t>.</a:t>
            </a:r>
          </a:p>
          <a:p>
            <a:pPr algn="just">
              <a:buNone/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380" name="ZoneTexte 379"/>
          <p:cNvSpPr txBox="1"/>
          <p:nvPr/>
        </p:nvSpPr>
        <p:spPr>
          <a:xfrm>
            <a:off x="126720" y="3087360"/>
            <a:ext cx="61243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 dirty="0">
                <a:latin typeface="Arial"/>
              </a:rPr>
              <a:t>Équation aux grandeurs de la </a:t>
            </a:r>
            <a:r>
              <a:rPr lang="fr-FR" sz="1800" b="1" u="sng" strike="noStrike" spc="-1" dirty="0">
                <a:uFill>
                  <a:solidFill>
                    <a:srgbClr val="FF0000"/>
                  </a:solidFill>
                </a:uFill>
                <a:latin typeface="Arial"/>
              </a:rPr>
              <a:t>constante d’acidité </a:t>
            </a:r>
            <a:r>
              <a:rPr lang="fr-FR" sz="1800" b="1" i="1" u="sng" strike="noStrike" spc="-1" dirty="0">
                <a:uFill>
                  <a:solidFill>
                    <a:srgbClr val="FF0000"/>
                  </a:solidFill>
                </a:uFill>
                <a:latin typeface="Arial"/>
              </a:rPr>
              <a:t>K</a:t>
            </a:r>
            <a:r>
              <a:rPr lang="fr-FR" sz="1800" b="1" u="sng" strike="noStrike" spc="-1" baseline="-8000" dirty="0">
                <a:uFill>
                  <a:solidFill>
                    <a:srgbClr val="FF0000"/>
                  </a:solidFill>
                </a:uFill>
                <a:latin typeface="Arial"/>
              </a:rPr>
              <a:t>a</a:t>
            </a:r>
            <a:r>
              <a:rPr lang="fr-FR" sz="1800" b="0" strike="noStrike" spc="-1" dirty="0">
                <a:latin typeface="Arial"/>
              </a:rPr>
              <a:t> :</a:t>
            </a:r>
          </a:p>
        </p:txBody>
      </p:sp>
      <p:sp>
        <p:nvSpPr>
          <p:cNvPr id="381" name="ZoneTexte 380"/>
          <p:cNvSpPr txBox="1"/>
          <p:nvPr/>
        </p:nvSpPr>
        <p:spPr>
          <a:xfrm>
            <a:off x="27720" y="3784680"/>
            <a:ext cx="9087480" cy="8582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1800" b="0" strike="noStrike" spc="-1">
                <a:latin typeface="Arial"/>
              </a:rPr>
              <a:t>Un couple acide faible/base conjuguée AH/A</a:t>
            </a:r>
            <a:r>
              <a:rPr lang="fr-FR" sz="1800" b="0" strike="noStrike" spc="-1" baseline="33000">
                <a:latin typeface="Arial"/>
              </a:rPr>
              <a:t>-</a:t>
            </a:r>
            <a:r>
              <a:rPr lang="fr-FR" sz="1800" b="0" strike="noStrike" spc="-1">
                <a:latin typeface="Arial"/>
              </a:rPr>
              <a:t> est caractérisé par son </a:t>
            </a:r>
            <a:r>
              <a:rPr lang="fr-FR" sz="1800" b="1" i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pK</a:t>
            </a:r>
            <a:r>
              <a:rPr lang="fr-FR" sz="1800" b="1" u="sng" strike="noStrike" spc="-1" baseline="-8000">
                <a:uFill>
                  <a:solidFill>
                    <a:srgbClr val="FF0000"/>
                  </a:solidFill>
                </a:uFill>
                <a:latin typeface="Arial"/>
              </a:rPr>
              <a:t>a</a:t>
            </a:r>
            <a:r>
              <a:rPr lang="fr-FR" sz="1800" b="0" strike="noStrike" spc="-1">
                <a:latin typeface="Arial"/>
              </a:rPr>
              <a:t>.</a:t>
            </a:r>
          </a:p>
        </p:txBody>
      </p:sp>
      <p:sp>
        <p:nvSpPr>
          <p:cNvPr id="382" name="ZoneTexte 381"/>
          <p:cNvSpPr txBox="1"/>
          <p:nvPr/>
        </p:nvSpPr>
        <p:spPr>
          <a:xfrm>
            <a:off x="126720" y="4167360"/>
            <a:ext cx="61243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Équation aux grandeurs du </a:t>
            </a:r>
            <a:r>
              <a:rPr lang="fr-FR" sz="1800" b="1" i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pK</a:t>
            </a:r>
            <a:r>
              <a:rPr lang="fr-FR" sz="1800" b="1" u="sng" strike="noStrike" spc="-1" baseline="-8000">
                <a:uFill>
                  <a:solidFill>
                    <a:srgbClr val="FF0000"/>
                  </a:solidFill>
                </a:uFill>
                <a:latin typeface="Arial"/>
              </a:rPr>
              <a:t>a</a:t>
            </a:r>
            <a:r>
              <a:rPr lang="fr-FR" sz="1800" b="0" strike="noStrike" spc="-1">
                <a:latin typeface="Arial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3" name="ZoneTexte 382"/>
              <p:cNvSpPr txBox="1"/>
              <p:nvPr/>
            </p:nvSpPr>
            <p:spPr>
              <a:xfrm>
                <a:off x="3597479" y="4196520"/>
                <a:ext cx="2098985" cy="3286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lit/>
                          <m:nor/>
                        </m:rPr>
                        <a:rPr/>
                        <m:t>−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83" name="ZoneTexte 3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479" y="4196520"/>
                <a:ext cx="2098985" cy="328680"/>
              </a:xfrm>
              <a:prstGeom prst="rect">
                <a:avLst/>
              </a:prstGeom>
              <a:blipFill>
                <a:blip r:embed="rId3"/>
                <a:stretch>
                  <a:fillRect b="-296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4" name="ZoneTexte 383"/>
          <p:cNvSpPr txBox="1"/>
          <p:nvPr/>
        </p:nvSpPr>
        <p:spPr>
          <a:xfrm>
            <a:off x="27720" y="4642920"/>
            <a:ext cx="90882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Un acide est d’autant plus fort que son pKa est faible, et inversement</a:t>
            </a:r>
            <a:r>
              <a:rPr lang="fr-FR" sz="1800" b="1" strike="noStrike" spc="-1">
                <a:latin typeface="Arial"/>
              </a:rPr>
              <a:t>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85" name="ZoneTexte 384"/>
          <p:cNvSpPr txBox="1"/>
          <p:nvPr/>
        </p:nvSpPr>
        <p:spPr>
          <a:xfrm>
            <a:off x="28080" y="5094360"/>
            <a:ext cx="911592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just">
              <a:buNone/>
            </a:pPr>
            <a:r>
              <a:rPr lang="fr-FR" sz="1800" b="0" strike="noStrike" spc="-1">
                <a:latin typeface="Arial"/>
                <a:ea typeface="Microsoft YaHei"/>
              </a:rPr>
              <a:t>Équation aux grandeurs d’Henderson-Hasselbach pour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  <a:ea typeface="Microsoft YaHei"/>
              </a:rPr>
              <a:t>déterminer le </a:t>
            </a:r>
            <a:r>
              <a:rPr lang="fr-FR" sz="1800" b="1" i="1" u="sng" strike="noStrike" spc="-1">
                <a:uFill>
                  <a:solidFill>
                    <a:srgbClr val="FF0000"/>
                  </a:solidFill>
                </a:uFill>
                <a:latin typeface="Arial"/>
                <a:ea typeface="Microsoft YaHei"/>
              </a:rPr>
              <a:t>p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  <a:ea typeface="Microsoft YaHei"/>
              </a:rPr>
              <a:t>H d’une solution acide faible/base conjuguée AH/A</a:t>
            </a:r>
            <a:r>
              <a:rPr lang="fr-FR" sz="1800" b="1" strike="noStrike" spc="-1" baseline="33000">
                <a:latin typeface="Arial"/>
                <a:ea typeface="Arial"/>
              </a:rPr>
              <a:t>–</a:t>
            </a:r>
            <a:r>
              <a:rPr lang="fr-FR" sz="1800" b="0" strike="noStrike" spc="-1">
                <a:latin typeface="Arial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6" name="ZoneTexte 385"/>
              <p:cNvSpPr txBox="1"/>
              <p:nvPr/>
            </p:nvSpPr>
            <p:spPr>
              <a:xfrm>
                <a:off x="3207960" y="5722200"/>
                <a:ext cx="3043080" cy="59724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m:rPr>
                                      <m:lit/>
                                      <m:nor/>
                                    </m:rPr>
                                    <a:rPr/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𝐴𝐻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86" name="ZoneTexte 3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960" y="5722200"/>
                <a:ext cx="3043080" cy="597240"/>
              </a:xfrm>
              <a:prstGeom prst="rect">
                <a:avLst/>
              </a:prstGeom>
              <a:blipFill>
                <a:blip r:embed="rId4"/>
                <a:stretch>
                  <a:fillRect b="-30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"/>
                            </p:stCondLst>
                            <p:childTnLst>
                              <p:par>
                                <p:cTn id="1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"/>
                            </p:stCondLst>
                            <p:childTnLst>
                              <p:par>
                                <p:cTn id="40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"/>
                            </p:stCondLst>
                            <p:childTnLst>
                              <p:par>
                                <p:cTn id="51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ZoneTexte 386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388" name="ZoneTexte 387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389" name="ZoneTexte 388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390" name="ZoneTexte 389"/>
          <p:cNvSpPr txBox="1"/>
          <p:nvPr/>
        </p:nvSpPr>
        <p:spPr>
          <a:xfrm>
            <a:off x="360" y="402120"/>
            <a:ext cx="258192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5.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Acidobasicité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91" name="ZoneTexte 390"/>
          <p:cNvSpPr txBox="1"/>
          <p:nvPr/>
        </p:nvSpPr>
        <p:spPr>
          <a:xfrm>
            <a:off x="360" y="402120"/>
            <a:ext cx="258192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5.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Acidobasicité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92" name="ZoneTexte 391"/>
          <p:cNvSpPr txBox="1"/>
          <p:nvPr/>
        </p:nvSpPr>
        <p:spPr>
          <a:xfrm>
            <a:off x="1080" y="798480"/>
            <a:ext cx="313236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    </a:t>
            </a:r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 5.1.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Définitions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93" name="ZoneTexte 392"/>
          <p:cNvSpPr txBox="1"/>
          <p:nvPr/>
        </p:nvSpPr>
        <p:spPr>
          <a:xfrm>
            <a:off x="1440" y="1194840"/>
            <a:ext cx="313236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    </a:t>
            </a:r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 5.2. </a:t>
            </a:r>
            <a:r>
              <a:rPr lang="fr-FR" sz="2400" b="1" i="1" u="sng" strike="noStrike" spc="-1">
                <a:solidFill>
                  <a:srgbClr val="0000FF"/>
                </a:solidFill>
                <a:uFillTx/>
                <a:latin typeface="Arial"/>
              </a:rPr>
              <a:t>p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H et </a:t>
            </a:r>
            <a:r>
              <a:rPr lang="fr-FR" sz="2400" b="1" i="1" u="sng" strike="noStrike" spc="-1">
                <a:solidFill>
                  <a:srgbClr val="0000FF"/>
                </a:solidFill>
                <a:uFillTx/>
                <a:latin typeface="Arial"/>
              </a:rPr>
              <a:t>pK</a:t>
            </a:r>
            <a:r>
              <a:rPr lang="fr-FR" sz="2400" b="1" u="sng" strike="noStrike" spc="-1" baseline="-8000">
                <a:solidFill>
                  <a:srgbClr val="0000FF"/>
                </a:solidFill>
                <a:uFillTx/>
                <a:latin typeface="Arial"/>
              </a:rPr>
              <a:t>a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394" name="Image 393"/>
          <p:cNvPicPr/>
          <p:nvPr/>
        </p:nvPicPr>
        <p:blipFill>
          <a:blip r:embed="rId2"/>
          <a:stretch/>
        </p:blipFill>
        <p:spPr>
          <a:xfrm>
            <a:off x="1999800" y="2275920"/>
            <a:ext cx="4637880" cy="2927520"/>
          </a:xfrm>
          <a:prstGeom prst="rect">
            <a:avLst/>
          </a:prstGeom>
          <a:ln w="36000">
            <a:noFill/>
          </a:ln>
        </p:spPr>
      </p:pic>
      <p:sp>
        <p:nvSpPr>
          <p:cNvPr id="395" name="ZoneTexte 394"/>
          <p:cNvSpPr txBox="1"/>
          <p:nvPr/>
        </p:nvSpPr>
        <p:spPr>
          <a:xfrm>
            <a:off x="42480" y="1679400"/>
            <a:ext cx="907344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1800" b="0" strike="noStrike" spc="-1">
                <a:latin typeface="Arial"/>
              </a:rPr>
              <a:t>La proportion d’un acide faible AH et de sa base conjuguée en fonction du </a:t>
            </a:r>
            <a:r>
              <a:rPr lang="fr-FR" sz="1800" b="0" i="1" strike="noStrike" spc="-1">
                <a:latin typeface="Arial"/>
              </a:rPr>
              <a:t>p</a:t>
            </a:r>
            <a:r>
              <a:rPr lang="fr-FR" sz="1800" b="0" strike="noStrike" spc="-1">
                <a:latin typeface="Arial"/>
              </a:rPr>
              <a:t>H est représenté par un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diagramme de prédominance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96" name="Forme libre : forme 395"/>
          <p:cNvSpPr/>
          <p:nvPr/>
        </p:nvSpPr>
        <p:spPr>
          <a:xfrm>
            <a:off x="2427120" y="5158440"/>
            <a:ext cx="1439280" cy="0"/>
          </a:xfrm>
          <a:custGeom>
            <a:avLst/>
            <a:gdLst/>
            <a:ahLst/>
            <a:cxnLst/>
            <a:rect l="0" t="0" r="r" b="b"/>
            <a:pathLst>
              <a:path w="3998" fill="none">
                <a:moveTo>
                  <a:pt x="0" y="0"/>
                </a:moveTo>
                <a:lnTo>
                  <a:pt x="3998" y="0"/>
                </a:lnTo>
              </a:path>
            </a:pathLst>
          </a:custGeom>
          <a:ln w="36000" cap="rnd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sp>
      <p:sp>
        <p:nvSpPr>
          <p:cNvPr id="397" name="Forme libre : forme 396"/>
          <p:cNvSpPr/>
          <p:nvPr/>
        </p:nvSpPr>
        <p:spPr>
          <a:xfrm>
            <a:off x="3831120" y="5158440"/>
            <a:ext cx="2589480" cy="0"/>
          </a:xfrm>
          <a:custGeom>
            <a:avLst/>
            <a:gdLst/>
            <a:ahLst/>
            <a:cxnLst/>
            <a:rect l="0" t="0" r="r" b="b"/>
            <a:pathLst>
              <a:path w="7193" fill="none">
                <a:moveTo>
                  <a:pt x="0" y="0"/>
                </a:moveTo>
                <a:lnTo>
                  <a:pt x="7193" y="0"/>
                </a:lnTo>
              </a:path>
            </a:pathLst>
          </a:custGeom>
          <a:ln w="36000" cap="rnd">
            <a:solidFill>
              <a:srgbClr val="0000FF"/>
            </a:solidFill>
            <a:round/>
            <a:headEnd type="triangle" w="med" len="med"/>
            <a:tailEnd type="triangle" w="med" len="med"/>
          </a:ln>
        </p:spPr>
      </p:sp>
      <p:sp>
        <p:nvSpPr>
          <p:cNvPr id="398" name="ZoneTexte 397"/>
          <p:cNvSpPr txBox="1"/>
          <p:nvPr/>
        </p:nvSpPr>
        <p:spPr>
          <a:xfrm>
            <a:off x="1434960" y="5158440"/>
            <a:ext cx="254016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solidFill>
                  <a:srgbClr val="FF0000"/>
                </a:solidFill>
                <a:latin typeface="Arial"/>
              </a:rPr>
              <a:t>la forme AH prédomine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99" name="ZoneTexte 398"/>
          <p:cNvSpPr txBox="1"/>
          <p:nvPr/>
        </p:nvSpPr>
        <p:spPr>
          <a:xfrm rot="18000">
            <a:off x="3720600" y="5168880"/>
            <a:ext cx="28566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solidFill>
                  <a:srgbClr val="0000FF"/>
                </a:solidFill>
                <a:latin typeface="Arial"/>
              </a:rPr>
              <a:t>la forme A</a:t>
            </a:r>
            <a:r>
              <a:rPr lang="fr-FR" sz="1800" b="0" strike="noStrike" spc="-1" baseline="33000">
                <a:solidFill>
                  <a:srgbClr val="0000FF"/>
                </a:solidFill>
                <a:latin typeface="Arial"/>
              </a:rPr>
              <a:t>-</a:t>
            </a:r>
            <a:r>
              <a:rPr lang="fr-FR" sz="1800" b="0" strike="noStrike" spc="-1">
                <a:solidFill>
                  <a:srgbClr val="0000FF"/>
                </a:solidFill>
                <a:latin typeface="Arial"/>
              </a:rPr>
              <a:t> prédomine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00" name="ZoneTexte 399"/>
          <p:cNvSpPr txBox="1"/>
          <p:nvPr/>
        </p:nvSpPr>
        <p:spPr>
          <a:xfrm>
            <a:off x="28080" y="5551920"/>
            <a:ext cx="9059400" cy="3736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000" b="1" strike="noStrike" spc="-1" dirty="0">
                <a:solidFill>
                  <a:srgbClr val="FFA500"/>
                </a:solidFill>
                <a:latin typeface="Arial"/>
                <a:ea typeface="Microsoft YaHei"/>
              </a:rPr>
              <a:t>Q11.</a:t>
            </a:r>
            <a:r>
              <a:rPr lang="fr-FR" sz="1800" b="0" strike="noStrike" spc="-1" dirty="0">
                <a:latin typeface="Arial"/>
                <a:ea typeface="Microsoft YaHei"/>
              </a:rPr>
              <a:t> Démontrer que lorsque [AH] = [A</a:t>
            </a:r>
            <a:r>
              <a:rPr lang="fr-FR" sz="1800" b="0" strike="noStrike" spc="-1" baseline="33000" dirty="0">
                <a:latin typeface="Arial"/>
                <a:ea typeface="Arial"/>
              </a:rPr>
              <a:t>–</a:t>
            </a:r>
            <a:r>
              <a:rPr lang="fr-FR" sz="1800" b="0" strike="noStrike" spc="-1" dirty="0">
                <a:latin typeface="Arial"/>
              </a:rPr>
              <a:t>] on a </a:t>
            </a:r>
            <a:r>
              <a:rPr lang="fr-FR" sz="1800" b="0" i="1" strike="noStrike" spc="-1" dirty="0">
                <a:latin typeface="Arial"/>
              </a:rPr>
              <a:t>p</a:t>
            </a:r>
            <a:r>
              <a:rPr lang="fr-FR" sz="1800" b="0" strike="noStrike" spc="-1" dirty="0">
                <a:latin typeface="Arial"/>
              </a:rPr>
              <a:t>H = </a:t>
            </a:r>
            <a:r>
              <a:rPr lang="fr-FR" sz="1800" b="0" i="1" strike="noStrike" spc="-1" dirty="0" err="1">
                <a:latin typeface="Arial"/>
              </a:rPr>
              <a:t>pK</a:t>
            </a:r>
            <a:r>
              <a:rPr lang="fr-FR" sz="1800" b="0" strike="noStrike" spc="-1" baseline="-8000" dirty="0" err="1">
                <a:latin typeface="Arial"/>
              </a:rPr>
              <a:t>a</a:t>
            </a:r>
            <a:r>
              <a:rPr lang="fr-FR" sz="1800" b="0" strike="noStrike" spc="-1" dirty="0">
                <a:latin typeface="Arial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1" name="ZoneTexte 400"/>
              <p:cNvSpPr txBox="1"/>
              <p:nvPr/>
            </p:nvSpPr>
            <p:spPr>
              <a:xfrm>
                <a:off x="2638742" y="5799960"/>
                <a:ext cx="3104472" cy="5968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m:rPr>
                                      <m:lit/>
                                      <m:nor/>
                                    </m:rPr>
                                    <a:rPr/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𝐴𝐻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01" name="ZoneTexte 4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742" y="5799960"/>
                <a:ext cx="3104472" cy="596880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2" name="ZoneTexte 401"/>
          <p:cNvSpPr txBox="1"/>
          <p:nvPr/>
        </p:nvSpPr>
        <p:spPr>
          <a:xfrm>
            <a:off x="851400" y="5936283"/>
            <a:ext cx="177804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i="1" strike="noStrike" spc="-1" dirty="0">
                <a:latin typeface="Arial"/>
                <a:ea typeface="Microsoft YaHei"/>
              </a:rPr>
              <a:t>avec</a:t>
            </a:r>
            <a:r>
              <a:rPr lang="fr-FR" sz="1800" b="0" i="1" strike="noStrike" spc="-1" dirty="0">
                <a:latin typeface="Arial"/>
              </a:rPr>
              <a:t> [AH] = [A</a:t>
            </a:r>
            <a:r>
              <a:rPr lang="fr-FR" sz="1800" b="0" i="1" strike="noStrike" spc="-1" baseline="33000" dirty="0">
                <a:latin typeface="Arial"/>
              </a:rPr>
              <a:t>-</a:t>
            </a:r>
            <a:r>
              <a:rPr lang="fr-FR" sz="1800" b="0" i="1" strike="noStrike" spc="-1" dirty="0">
                <a:latin typeface="Arial"/>
              </a:rPr>
              <a:t>]</a:t>
            </a:r>
            <a:endParaRPr lang="fr-FR" sz="1800" b="0" strike="noStrike" spc="-1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3" name="ZoneTexte 402"/>
              <p:cNvSpPr txBox="1"/>
              <p:nvPr/>
            </p:nvSpPr>
            <p:spPr>
              <a:xfrm>
                <a:off x="2646299" y="6381738"/>
                <a:ext cx="4901400" cy="29880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 + 0 = 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03" name="ZoneTexte 4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299" y="6381738"/>
                <a:ext cx="4901400" cy="298800"/>
              </a:xfrm>
              <a:prstGeom prst="rect">
                <a:avLst/>
              </a:prstGeom>
              <a:blipFill>
                <a:blip r:embed="rId4"/>
                <a:stretch>
                  <a:fillRect b="-408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4" name="ZoneTexte 403"/>
          <p:cNvSpPr txBox="1"/>
          <p:nvPr/>
        </p:nvSpPr>
        <p:spPr>
          <a:xfrm>
            <a:off x="1879560" y="5963400"/>
            <a:ext cx="177804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800" b="0" strike="noStrike" spc="-1" dirty="0">
                <a:latin typeface="Arial"/>
                <a:ea typeface="OpenSymbol"/>
              </a:rPr>
              <a:t>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9CDE510-C1DF-CBB4-98EF-630C5CE28528}"/>
              </a:ext>
            </a:extLst>
          </p:cNvPr>
          <p:cNvSpPr txBox="1"/>
          <p:nvPr/>
        </p:nvSpPr>
        <p:spPr>
          <a:xfrm>
            <a:off x="1858962" y="6362936"/>
            <a:ext cx="177804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800" b="0" strike="noStrike" spc="-1" dirty="0">
                <a:latin typeface="Arial"/>
                <a:ea typeface="OpenSymbol"/>
              </a:rPr>
              <a:t></a:t>
            </a:r>
            <a:endParaRPr lang="fr-FR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"/>
                            </p:stCondLst>
                            <p:childTnLst>
                              <p:par>
                                <p:cTn id="4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ZoneTexte 404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406" name="ZoneTexte 405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407" name="ZoneTexte 406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408" name="ZoneTexte 407"/>
          <p:cNvSpPr txBox="1"/>
          <p:nvPr/>
        </p:nvSpPr>
        <p:spPr>
          <a:xfrm>
            <a:off x="360" y="402480"/>
            <a:ext cx="258192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5.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Acidobasicité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09" name="ZoneTexte 408"/>
          <p:cNvSpPr txBox="1"/>
          <p:nvPr/>
        </p:nvSpPr>
        <p:spPr>
          <a:xfrm>
            <a:off x="1440" y="798840"/>
            <a:ext cx="313236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    </a:t>
            </a:r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 5.1.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Définitions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10" name="ZoneTexte 409"/>
          <p:cNvSpPr txBox="1"/>
          <p:nvPr/>
        </p:nvSpPr>
        <p:spPr>
          <a:xfrm>
            <a:off x="1800" y="1195200"/>
            <a:ext cx="313236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    </a:t>
            </a:r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 5.2. </a:t>
            </a:r>
            <a:r>
              <a:rPr lang="fr-FR" sz="2400" b="1" i="1" u="sng" strike="noStrike" spc="-1">
                <a:solidFill>
                  <a:srgbClr val="0000FF"/>
                </a:solidFill>
                <a:uFillTx/>
                <a:latin typeface="Arial"/>
              </a:rPr>
              <a:t>p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H et </a:t>
            </a:r>
            <a:r>
              <a:rPr lang="fr-FR" sz="2400" b="1" i="1" u="sng" strike="noStrike" spc="-1">
                <a:solidFill>
                  <a:srgbClr val="0000FF"/>
                </a:solidFill>
                <a:uFillTx/>
                <a:latin typeface="Arial"/>
              </a:rPr>
              <a:t>pK</a:t>
            </a:r>
            <a:r>
              <a:rPr lang="fr-FR" sz="2400" b="1" u="sng" strike="noStrike" spc="-1" baseline="-8000">
                <a:solidFill>
                  <a:srgbClr val="0000FF"/>
                </a:solidFill>
                <a:uFillTx/>
                <a:latin typeface="Arial"/>
              </a:rPr>
              <a:t>a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11" name="ZoneTexte 410"/>
          <p:cNvSpPr txBox="1"/>
          <p:nvPr/>
        </p:nvSpPr>
        <p:spPr>
          <a:xfrm>
            <a:off x="28440" y="1884600"/>
            <a:ext cx="9059400" cy="13975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612000" indent="-612000" algn="just">
              <a:buNone/>
            </a:pPr>
            <a:r>
              <a:rPr lang="fr-FR" sz="2000" b="1" strike="noStrike" spc="-1">
                <a:solidFill>
                  <a:srgbClr val="FFA500"/>
                </a:solidFill>
                <a:latin typeface="Arial"/>
              </a:rPr>
              <a:t>Q12.</a:t>
            </a:r>
            <a:r>
              <a:rPr lang="fr-FR" sz="1800" b="0" strike="noStrike" spc="-1">
                <a:latin typeface="Arial"/>
              </a:rPr>
              <a:t> Soit la molécule de glycine : HOOC-CH</a:t>
            </a:r>
            <a:r>
              <a:rPr lang="fr-FR" sz="1800" b="0" strike="noStrike" spc="-1" baseline="-8000">
                <a:latin typeface="Arial"/>
              </a:rPr>
              <a:t>2</a:t>
            </a:r>
            <a:r>
              <a:rPr lang="fr-FR" sz="1800" b="0" strike="noStrike" spc="-1">
                <a:latin typeface="Arial"/>
              </a:rPr>
              <a:t>-NH</a:t>
            </a:r>
            <a:r>
              <a:rPr lang="fr-FR" sz="1800" b="0" strike="noStrike" spc="-1" baseline="-8000">
                <a:latin typeface="Arial"/>
              </a:rPr>
              <a:t>2</a:t>
            </a:r>
            <a:r>
              <a:rPr lang="fr-FR" sz="1800" b="0" strike="noStrike" spc="-1">
                <a:latin typeface="Arial"/>
              </a:rPr>
              <a:t> avec deux groupements ionisables acidobasique : </a:t>
            </a:r>
            <a:r>
              <a:rPr lang="fr-FR" sz="1800" b="0" i="1" strike="noStrike" spc="-1">
                <a:latin typeface="Arial"/>
              </a:rPr>
              <a:t>pK</a:t>
            </a:r>
            <a:r>
              <a:rPr lang="fr-FR" sz="1800" b="0" strike="noStrike" spc="-1" baseline="-8000">
                <a:latin typeface="Arial"/>
              </a:rPr>
              <a:t>a</a:t>
            </a:r>
            <a:r>
              <a:rPr lang="fr-FR" sz="1800" b="0" strike="noStrike" spc="-1">
                <a:latin typeface="Arial"/>
              </a:rPr>
              <a:t>(COOH/COO</a:t>
            </a:r>
            <a:r>
              <a:rPr lang="fr-FR" sz="1800" b="0" strike="noStrike" spc="-1" baseline="33000">
                <a:latin typeface="Arial"/>
                <a:ea typeface="Arial"/>
              </a:rPr>
              <a:t>–</a:t>
            </a:r>
            <a:r>
              <a:rPr lang="fr-FR" sz="1800" b="0" strike="noStrike" spc="-1">
                <a:latin typeface="Arial"/>
              </a:rPr>
              <a:t>) = 2,3</a:t>
            </a:r>
          </a:p>
          <a:p>
            <a:pPr marL="2124000" algn="just">
              <a:lnSpc>
                <a:spcPct val="100000"/>
              </a:lnSpc>
              <a:buNone/>
            </a:pPr>
            <a:r>
              <a:rPr lang="fr-FR" sz="1800" b="0" i="1" strike="noStrike" spc="-1">
                <a:latin typeface="Arial"/>
                <a:ea typeface="Microsoft YaHei"/>
              </a:rPr>
              <a:t>pK</a:t>
            </a:r>
            <a:r>
              <a:rPr lang="fr-FR" sz="1800" b="0" strike="noStrike" spc="-1" baseline="-8000">
                <a:latin typeface="Arial"/>
                <a:ea typeface="Microsoft YaHei"/>
              </a:rPr>
              <a:t>a</a:t>
            </a:r>
            <a:r>
              <a:rPr lang="fr-FR" sz="1800" b="0" strike="noStrike" spc="-1">
                <a:latin typeface="Arial"/>
                <a:ea typeface="Microsoft YaHei"/>
              </a:rPr>
              <a:t>(NH</a:t>
            </a:r>
            <a:r>
              <a:rPr lang="fr-FR" sz="1800" b="0" strike="noStrike" spc="-1" baseline="-8000">
                <a:latin typeface="Arial"/>
                <a:ea typeface="Microsoft YaHei"/>
              </a:rPr>
              <a:t>3</a:t>
            </a:r>
            <a:r>
              <a:rPr lang="fr-FR" sz="1800" b="0" strike="noStrike" spc="-1" baseline="33000">
                <a:latin typeface="Arial"/>
                <a:ea typeface="Microsoft YaHei"/>
              </a:rPr>
              <a:t>+</a:t>
            </a:r>
            <a:r>
              <a:rPr lang="fr-FR" sz="1800" b="0" strike="noStrike" spc="-1">
                <a:latin typeface="Arial"/>
                <a:ea typeface="Microsoft YaHei"/>
              </a:rPr>
              <a:t>/NH</a:t>
            </a:r>
            <a:r>
              <a:rPr lang="fr-FR" sz="1800" b="0" strike="noStrike" spc="-1" baseline="-8000">
                <a:latin typeface="Arial"/>
                <a:ea typeface="Microsoft YaHei"/>
              </a:rPr>
              <a:t>2</a:t>
            </a:r>
            <a:r>
              <a:rPr lang="fr-FR" sz="1800" b="0" strike="noStrike" spc="-1">
                <a:latin typeface="Arial"/>
                <a:ea typeface="Microsoft YaHei"/>
              </a:rPr>
              <a:t>) = </a:t>
            </a:r>
            <a:r>
              <a:rPr lang="fr-FR" sz="1800" b="0" strike="noStrike" spc="-1">
                <a:latin typeface="Arial"/>
              </a:rPr>
              <a:t>9,6</a:t>
            </a:r>
          </a:p>
          <a:p>
            <a:r>
              <a:rPr lang="fr-FR" sz="1800" b="0" strike="noStrike" spc="-1">
                <a:latin typeface="Arial"/>
              </a:rPr>
              <a:t>Déterminer l’état d’ionisation prédominant de la glycine à </a:t>
            </a:r>
            <a:r>
              <a:rPr lang="fr-FR" sz="1800" b="0" i="1" strike="noStrike" spc="-1">
                <a:latin typeface="Arial"/>
              </a:rPr>
              <a:t>p</a:t>
            </a:r>
            <a:r>
              <a:rPr lang="fr-FR" sz="1800" b="0" strike="noStrike" spc="-1">
                <a:latin typeface="Arial"/>
              </a:rPr>
              <a:t>H = 1, </a:t>
            </a:r>
            <a:r>
              <a:rPr lang="fr-FR" sz="1800" b="0" i="1" strike="noStrike" spc="-1">
                <a:latin typeface="Arial"/>
              </a:rPr>
              <a:t>p</a:t>
            </a:r>
            <a:r>
              <a:rPr lang="fr-FR" sz="1800" b="0" strike="noStrike" spc="-1">
                <a:latin typeface="Arial"/>
              </a:rPr>
              <a:t>H = 6 et </a:t>
            </a:r>
            <a:r>
              <a:rPr lang="fr-FR" sz="1800" b="0" i="1" strike="noStrike" spc="-1">
                <a:latin typeface="Arial"/>
              </a:rPr>
              <a:t>p</a:t>
            </a:r>
            <a:r>
              <a:rPr lang="fr-FR" sz="1800" b="0" strike="noStrike" spc="-1">
                <a:latin typeface="Arial"/>
              </a:rPr>
              <a:t>H = 11</a:t>
            </a:r>
          </a:p>
        </p:txBody>
      </p:sp>
      <p:sp>
        <p:nvSpPr>
          <p:cNvPr id="412" name="Forme libre : forme 411"/>
          <p:cNvSpPr/>
          <p:nvPr/>
        </p:nvSpPr>
        <p:spPr>
          <a:xfrm>
            <a:off x="677160" y="3749760"/>
            <a:ext cx="7182720" cy="493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5241"/>
                </a:moveTo>
                <a:lnTo>
                  <a:pt x="19657" y="5241"/>
                </a:lnTo>
                <a:lnTo>
                  <a:pt x="19657" y="0"/>
                </a:lnTo>
                <a:lnTo>
                  <a:pt x="21600" y="10800"/>
                </a:lnTo>
                <a:lnTo>
                  <a:pt x="19657" y="21600"/>
                </a:lnTo>
                <a:lnTo>
                  <a:pt x="19657" y="16359"/>
                </a:lnTo>
                <a:lnTo>
                  <a:pt x="0" y="16359"/>
                </a:lnTo>
                <a:close/>
              </a:path>
            </a:pathLst>
          </a:custGeom>
          <a:noFill/>
          <a:ln w="36000" cap="rnd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ZoneTexte 412"/>
          <p:cNvSpPr txBox="1"/>
          <p:nvPr/>
        </p:nvSpPr>
        <p:spPr>
          <a:xfrm>
            <a:off x="7871040" y="3789360"/>
            <a:ext cx="5364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i="1" strike="noStrike" spc="-1">
                <a:latin typeface="Arial"/>
              </a:rPr>
              <a:t>p</a:t>
            </a:r>
            <a:r>
              <a:rPr lang="fr-FR" sz="1800" b="0" strike="noStrike" spc="-1">
                <a:latin typeface="Arial"/>
              </a:rPr>
              <a:t>H</a:t>
            </a:r>
          </a:p>
        </p:txBody>
      </p:sp>
      <p:sp>
        <p:nvSpPr>
          <p:cNvPr id="414" name="ZoneTexte 413"/>
          <p:cNvSpPr txBox="1"/>
          <p:nvPr/>
        </p:nvSpPr>
        <p:spPr>
          <a:xfrm>
            <a:off x="6905160" y="3418920"/>
            <a:ext cx="63504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Arial"/>
              </a:rPr>
              <a:t>14</a:t>
            </a:r>
          </a:p>
        </p:txBody>
      </p:sp>
      <p:sp>
        <p:nvSpPr>
          <p:cNvPr id="415" name="ZoneTexte 414"/>
          <p:cNvSpPr txBox="1"/>
          <p:nvPr/>
        </p:nvSpPr>
        <p:spPr>
          <a:xfrm>
            <a:off x="353160" y="3418920"/>
            <a:ext cx="63504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Arial"/>
              </a:rPr>
              <a:t>0</a:t>
            </a:r>
          </a:p>
        </p:txBody>
      </p:sp>
      <p:sp>
        <p:nvSpPr>
          <p:cNvPr id="416" name="Forme libre : forme 415"/>
          <p:cNvSpPr/>
          <p:nvPr/>
        </p:nvSpPr>
        <p:spPr>
          <a:xfrm>
            <a:off x="5038560" y="3598920"/>
            <a:ext cx="0" cy="2412360"/>
          </a:xfrm>
          <a:custGeom>
            <a:avLst/>
            <a:gdLst/>
            <a:ahLst/>
            <a:cxnLst/>
            <a:rect l="0" t="0" r="r" b="b"/>
            <a:pathLst>
              <a:path h="6701" fill="none">
                <a:moveTo>
                  <a:pt x="0" y="0"/>
                </a:moveTo>
                <a:lnTo>
                  <a:pt x="0" y="6701"/>
                </a:lnTo>
              </a:path>
            </a:pathLst>
          </a:custGeom>
          <a:ln w="25400" cap="rnd">
            <a:solidFill>
              <a:srgbClr val="0000FF"/>
            </a:solidFill>
            <a:prstDash val="sysDash"/>
            <a:round/>
          </a:ln>
        </p:spPr>
      </p:sp>
      <p:sp>
        <p:nvSpPr>
          <p:cNvPr id="417" name="ZoneTexte 416"/>
          <p:cNvSpPr txBox="1"/>
          <p:nvPr/>
        </p:nvSpPr>
        <p:spPr>
          <a:xfrm>
            <a:off x="1446120" y="3195360"/>
            <a:ext cx="283644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612000" indent="-612000" algn="just">
              <a:lnSpc>
                <a:spcPct val="100000"/>
              </a:lnSpc>
              <a:buNone/>
            </a:pPr>
            <a:r>
              <a:rPr lang="fr-FR" sz="1800" b="0" i="1" strike="noStrike" spc="-1">
                <a:solidFill>
                  <a:srgbClr val="FF0000"/>
                </a:solidFill>
                <a:latin typeface="Arial"/>
                <a:ea typeface="Microsoft YaHei"/>
              </a:rPr>
              <a:t>pK</a:t>
            </a:r>
            <a:r>
              <a:rPr lang="fr-FR" sz="1800" b="0" strike="noStrike" spc="-1" baseline="-8000">
                <a:solidFill>
                  <a:srgbClr val="FF0000"/>
                </a:solidFill>
                <a:latin typeface="Arial"/>
                <a:ea typeface="Microsoft YaHei"/>
              </a:rPr>
              <a:t>a</a:t>
            </a:r>
            <a:r>
              <a:rPr lang="fr-FR" sz="1800" b="0" strike="noStrike" spc="-1">
                <a:solidFill>
                  <a:srgbClr val="FF0000"/>
                </a:solidFill>
                <a:latin typeface="Arial"/>
                <a:ea typeface="Microsoft YaHei"/>
              </a:rPr>
              <a:t>(COOH/COO</a:t>
            </a:r>
            <a:r>
              <a:rPr lang="fr-FR" sz="1800" b="0" strike="noStrike" spc="-1" baseline="33000">
                <a:solidFill>
                  <a:srgbClr val="FF0000"/>
                </a:solidFill>
                <a:latin typeface="Arial"/>
                <a:ea typeface="Arial"/>
              </a:rPr>
              <a:t>–</a:t>
            </a:r>
            <a:r>
              <a:rPr lang="fr-FR" sz="1800" b="0" strike="noStrike" spc="-1">
                <a:solidFill>
                  <a:srgbClr val="FF0000"/>
                </a:solidFill>
                <a:latin typeface="Arial"/>
              </a:rPr>
              <a:t>) = 2,3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18" name="ZoneTexte 417"/>
          <p:cNvSpPr txBox="1"/>
          <p:nvPr/>
        </p:nvSpPr>
        <p:spPr>
          <a:xfrm>
            <a:off x="4002480" y="3195360"/>
            <a:ext cx="283644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612000" indent="-612000" algn="just">
              <a:lnSpc>
                <a:spcPct val="100000"/>
              </a:lnSpc>
              <a:buNone/>
            </a:pPr>
            <a:r>
              <a:rPr lang="fr-FR" sz="1800" b="0" i="1" strike="noStrike" spc="-1">
                <a:solidFill>
                  <a:srgbClr val="0000FF"/>
                </a:solidFill>
                <a:latin typeface="Arial"/>
              </a:rPr>
              <a:t>pK</a:t>
            </a:r>
            <a:r>
              <a:rPr lang="fr-FR" sz="1800" b="0" strike="noStrike" spc="-1" baseline="-8000">
                <a:solidFill>
                  <a:srgbClr val="0000FF"/>
                </a:solidFill>
                <a:latin typeface="Arial"/>
              </a:rPr>
              <a:t>a</a:t>
            </a:r>
            <a:r>
              <a:rPr lang="fr-FR" sz="1800" b="0" strike="noStrike" spc="-1">
                <a:solidFill>
                  <a:srgbClr val="0000FF"/>
                </a:solidFill>
                <a:latin typeface="Arial"/>
              </a:rPr>
              <a:t>(NH</a:t>
            </a:r>
            <a:r>
              <a:rPr lang="fr-FR" sz="1800" b="0" strike="noStrike" spc="-1" baseline="-8000">
                <a:solidFill>
                  <a:srgbClr val="0000FF"/>
                </a:solidFill>
                <a:latin typeface="Arial"/>
              </a:rPr>
              <a:t>3</a:t>
            </a:r>
            <a:r>
              <a:rPr lang="fr-FR" sz="1800" b="0" strike="noStrike" spc="-1" baseline="33000">
                <a:solidFill>
                  <a:srgbClr val="0000FF"/>
                </a:solidFill>
                <a:latin typeface="Arial"/>
              </a:rPr>
              <a:t>+</a:t>
            </a:r>
            <a:r>
              <a:rPr lang="fr-FR" sz="1800" b="0" strike="noStrike" spc="-1">
                <a:solidFill>
                  <a:srgbClr val="0000FF"/>
                </a:solidFill>
                <a:latin typeface="Arial"/>
              </a:rPr>
              <a:t>/NH</a:t>
            </a:r>
            <a:r>
              <a:rPr lang="fr-FR" sz="1800" b="0" strike="noStrike" spc="-1" baseline="-8000">
                <a:solidFill>
                  <a:srgbClr val="0000FF"/>
                </a:solidFill>
                <a:latin typeface="Arial"/>
              </a:rPr>
              <a:t>2</a:t>
            </a:r>
            <a:r>
              <a:rPr lang="fr-FR" sz="1800" b="0" strike="noStrike" spc="-1">
                <a:solidFill>
                  <a:srgbClr val="0000FF"/>
                </a:solidFill>
                <a:latin typeface="Arial"/>
              </a:rPr>
              <a:t>) = 9,6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19" name="Forme libre : forme 418"/>
          <p:cNvSpPr/>
          <p:nvPr/>
        </p:nvSpPr>
        <p:spPr>
          <a:xfrm>
            <a:off x="2860200" y="3620160"/>
            <a:ext cx="0" cy="2445840"/>
          </a:xfrm>
          <a:custGeom>
            <a:avLst/>
            <a:gdLst/>
            <a:ahLst/>
            <a:cxnLst/>
            <a:rect l="0" t="0" r="r" b="b"/>
            <a:pathLst>
              <a:path h="6794" fill="none">
                <a:moveTo>
                  <a:pt x="0" y="0"/>
                </a:moveTo>
                <a:lnTo>
                  <a:pt x="0" y="6794"/>
                </a:lnTo>
              </a:path>
            </a:pathLst>
          </a:custGeom>
          <a:ln w="25400" cap="rnd">
            <a:solidFill>
              <a:srgbClr val="FF0000"/>
            </a:solidFill>
            <a:prstDash val="sysDash"/>
            <a:round/>
          </a:ln>
        </p:spPr>
      </p:sp>
      <p:sp>
        <p:nvSpPr>
          <p:cNvPr id="420" name="ZoneTexte 419"/>
          <p:cNvSpPr txBox="1"/>
          <p:nvPr/>
        </p:nvSpPr>
        <p:spPr>
          <a:xfrm>
            <a:off x="761400" y="4653360"/>
            <a:ext cx="218736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solidFill>
                  <a:srgbClr val="FF0000"/>
                </a:solidFill>
                <a:latin typeface="Arial"/>
              </a:rPr>
              <a:t>HOOC</a:t>
            </a:r>
            <a:r>
              <a:rPr lang="fr-FR" sz="1800" b="0" strike="noStrike" spc="-1">
                <a:latin typeface="Arial"/>
              </a:rPr>
              <a:t>-CH</a:t>
            </a:r>
            <a:r>
              <a:rPr lang="fr-FR" sz="1800" b="0" strike="noStrike" spc="-1" baseline="-8000">
                <a:latin typeface="Arial"/>
              </a:rPr>
              <a:t>2</a:t>
            </a:r>
            <a:r>
              <a:rPr lang="fr-FR" sz="1800" b="0" strike="noStrike" spc="-1">
                <a:latin typeface="Arial"/>
              </a:rPr>
              <a:t>-</a:t>
            </a:r>
            <a:r>
              <a:rPr lang="fr-FR" sz="1800" b="0" strike="noStrike" spc="-1">
                <a:solidFill>
                  <a:srgbClr val="0000FF"/>
                </a:solidFill>
                <a:latin typeface="Arial"/>
              </a:rPr>
              <a:t>NH</a:t>
            </a:r>
            <a:r>
              <a:rPr lang="fr-FR" sz="1800" b="0" strike="noStrike" spc="-1" baseline="-8000">
                <a:solidFill>
                  <a:srgbClr val="0000FF"/>
                </a:solidFill>
                <a:latin typeface="Arial"/>
              </a:rPr>
              <a:t>3</a:t>
            </a:r>
            <a:r>
              <a:rPr lang="fr-FR" sz="1800" b="0" strike="noStrike" spc="-1" baseline="33000">
                <a:solidFill>
                  <a:srgbClr val="0000FF"/>
                </a:solidFill>
                <a:latin typeface="Arial"/>
              </a:rPr>
              <a:t>+</a:t>
            </a:r>
            <a:r>
              <a:rPr lang="fr-FR" sz="1800" b="0" strike="noStrike" spc="-1">
                <a:latin typeface="Arial"/>
              </a:rPr>
              <a:t> </a:t>
            </a:r>
          </a:p>
        </p:txBody>
      </p:sp>
      <p:sp>
        <p:nvSpPr>
          <p:cNvPr id="421" name="ZoneTexte 420"/>
          <p:cNvSpPr txBox="1"/>
          <p:nvPr/>
        </p:nvSpPr>
        <p:spPr>
          <a:xfrm>
            <a:off x="2813400" y="4653360"/>
            <a:ext cx="218736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 baseline="33000">
                <a:solidFill>
                  <a:srgbClr val="FF0000"/>
                </a:solidFill>
                <a:latin typeface="Arial"/>
                <a:ea typeface="Arial"/>
              </a:rPr>
              <a:t>–</a:t>
            </a:r>
            <a:r>
              <a:rPr lang="fr-FR" sz="1800" b="0" strike="noStrike" spc="-1">
                <a:solidFill>
                  <a:srgbClr val="FF0000"/>
                </a:solidFill>
                <a:latin typeface="Arial"/>
              </a:rPr>
              <a:t>OOC</a:t>
            </a:r>
            <a:r>
              <a:rPr lang="fr-FR" sz="1800" b="0" strike="noStrike" spc="-1">
                <a:latin typeface="Arial"/>
              </a:rPr>
              <a:t>-CH</a:t>
            </a:r>
            <a:r>
              <a:rPr lang="fr-FR" sz="1800" b="0" strike="noStrike" spc="-1" baseline="-8000">
                <a:latin typeface="Arial"/>
              </a:rPr>
              <a:t>2</a:t>
            </a:r>
            <a:r>
              <a:rPr lang="fr-FR" sz="1800" b="0" strike="noStrike" spc="-1">
                <a:latin typeface="Arial"/>
              </a:rPr>
              <a:t>-</a:t>
            </a:r>
            <a:r>
              <a:rPr lang="fr-FR" sz="1800" b="0" strike="noStrike" spc="-1">
                <a:solidFill>
                  <a:srgbClr val="0000FF"/>
                </a:solidFill>
                <a:latin typeface="Arial"/>
              </a:rPr>
              <a:t>NH</a:t>
            </a:r>
            <a:r>
              <a:rPr lang="fr-FR" sz="1800" b="0" strike="noStrike" spc="-1" baseline="-8000">
                <a:solidFill>
                  <a:srgbClr val="0000FF"/>
                </a:solidFill>
                <a:latin typeface="Arial"/>
              </a:rPr>
              <a:t>3</a:t>
            </a:r>
            <a:r>
              <a:rPr lang="fr-FR" sz="1800" b="0" strike="noStrike" spc="-1" baseline="33000">
                <a:solidFill>
                  <a:srgbClr val="0000FF"/>
                </a:solidFill>
                <a:latin typeface="Arial"/>
              </a:rPr>
              <a:t>+</a:t>
            </a:r>
            <a:r>
              <a:rPr lang="fr-FR" sz="1800" b="0" strike="noStrike" spc="-1">
                <a:latin typeface="Arial"/>
              </a:rPr>
              <a:t> </a:t>
            </a:r>
          </a:p>
        </p:txBody>
      </p:sp>
      <p:sp>
        <p:nvSpPr>
          <p:cNvPr id="422" name="ZoneTexte 421"/>
          <p:cNvSpPr txBox="1"/>
          <p:nvPr/>
        </p:nvSpPr>
        <p:spPr>
          <a:xfrm>
            <a:off x="5045400" y="4653360"/>
            <a:ext cx="218736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 baseline="33000">
                <a:solidFill>
                  <a:srgbClr val="FF0000"/>
                </a:solidFill>
                <a:latin typeface="Arial"/>
                <a:ea typeface="Arial"/>
              </a:rPr>
              <a:t>–</a:t>
            </a:r>
            <a:r>
              <a:rPr lang="fr-FR" sz="1800" b="0" strike="noStrike" spc="-1">
                <a:solidFill>
                  <a:srgbClr val="FF0000"/>
                </a:solidFill>
                <a:latin typeface="Arial"/>
              </a:rPr>
              <a:t>OOC</a:t>
            </a:r>
            <a:r>
              <a:rPr lang="fr-FR" sz="1800" b="0" strike="noStrike" spc="-1">
                <a:latin typeface="Arial"/>
              </a:rPr>
              <a:t>-CH</a:t>
            </a:r>
            <a:r>
              <a:rPr lang="fr-FR" sz="1800" b="0" strike="noStrike" spc="-1" baseline="-8000">
                <a:latin typeface="Arial"/>
              </a:rPr>
              <a:t>2</a:t>
            </a:r>
            <a:r>
              <a:rPr lang="fr-FR" sz="1800" b="0" strike="noStrike" spc="-1">
                <a:latin typeface="Arial"/>
              </a:rPr>
              <a:t>-</a:t>
            </a:r>
            <a:r>
              <a:rPr lang="fr-FR" sz="1800" b="0" strike="noStrike" spc="-1">
                <a:solidFill>
                  <a:srgbClr val="0000FF"/>
                </a:solidFill>
                <a:latin typeface="Arial"/>
              </a:rPr>
              <a:t>NH</a:t>
            </a:r>
            <a:r>
              <a:rPr lang="fr-FR" sz="1800" b="0" strike="noStrike" spc="-1" baseline="-8000">
                <a:solidFill>
                  <a:srgbClr val="0000FF"/>
                </a:solidFill>
                <a:latin typeface="Arial"/>
              </a:rPr>
              <a:t>2</a:t>
            </a:r>
            <a:r>
              <a:rPr lang="fr-FR" sz="1800" b="0" strike="noStrike" spc="-1">
                <a:latin typeface="Arial"/>
              </a:rPr>
              <a:t> </a:t>
            </a:r>
          </a:p>
        </p:txBody>
      </p:sp>
      <p:sp>
        <p:nvSpPr>
          <p:cNvPr id="423" name="Forme libre : forme 422"/>
          <p:cNvSpPr/>
          <p:nvPr/>
        </p:nvSpPr>
        <p:spPr>
          <a:xfrm>
            <a:off x="1820160" y="3725280"/>
            <a:ext cx="0" cy="677520"/>
          </a:xfrm>
          <a:custGeom>
            <a:avLst/>
            <a:gdLst/>
            <a:ahLst/>
            <a:cxnLst/>
            <a:rect l="0" t="0" r="r" b="b"/>
            <a:pathLst>
              <a:path h="1882" fill="none">
                <a:moveTo>
                  <a:pt x="0" y="0"/>
                </a:moveTo>
                <a:lnTo>
                  <a:pt x="0" y="1882"/>
                </a:lnTo>
              </a:path>
            </a:pathLst>
          </a:custGeom>
          <a:ln w="25400" cap="rnd">
            <a:solidFill>
              <a:srgbClr val="008000"/>
            </a:solidFill>
            <a:prstDash val="sysDash"/>
            <a:round/>
          </a:ln>
        </p:spPr>
      </p:sp>
      <p:sp>
        <p:nvSpPr>
          <p:cNvPr id="424" name="ZoneTexte 423"/>
          <p:cNvSpPr txBox="1"/>
          <p:nvPr/>
        </p:nvSpPr>
        <p:spPr>
          <a:xfrm>
            <a:off x="1330920" y="3488760"/>
            <a:ext cx="97344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i="1" strike="noStrike" spc="-1">
                <a:solidFill>
                  <a:srgbClr val="008000"/>
                </a:solidFill>
                <a:latin typeface="Arial"/>
              </a:rPr>
              <a:t>p</a:t>
            </a:r>
            <a:r>
              <a:rPr lang="fr-FR" sz="1800" b="0" strike="noStrike" spc="-1">
                <a:solidFill>
                  <a:srgbClr val="008000"/>
                </a:solidFill>
                <a:latin typeface="Arial"/>
              </a:rPr>
              <a:t>H = 1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25" name="Forme libre : forme 424"/>
          <p:cNvSpPr/>
          <p:nvPr/>
        </p:nvSpPr>
        <p:spPr>
          <a:xfrm>
            <a:off x="3944160" y="3725280"/>
            <a:ext cx="0" cy="677520"/>
          </a:xfrm>
          <a:custGeom>
            <a:avLst/>
            <a:gdLst/>
            <a:ahLst/>
            <a:cxnLst/>
            <a:rect l="0" t="0" r="r" b="b"/>
            <a:pathLst>
              <a:path h="1882" fill="none">
                <a:moveTo>
                  <a:pt x="0" y="0"/>
                </a:moveTo>
                <a:lnTo>
                  <a:pt x="0" y="1882"/>
                </a:lnTo>
              </a:path>
            </a:pathLst>
          </a:custGeom>
          <a:ln w="25400" cap="rnd">
            <a:solidFill>
              <a:srgbClr val="008000"/>
            </a:solidFill>
            <a:prstDash val="sysDash"/>
            <a:round/>
          </a:ln>
        </p:spPr>
      </p:sp>
      <p:sp>
        <p:nvSpPr>
          <p:cNvPr id="426" name="Forme libre : forme 425"/>
          <p:cNvSpPr/>
          <p:nvPr/>
        </p:nvSpPr>
        <p:spPr>
          <a:xfrm>
            <a:off x="6104160" y="3725280"/>
            <a:ext cx="0" cy="677520"/>
          </a:xfrm>
          <a:custGeom>
            <a:avLst/>
            <a:gdLst/>
            <a:ahLst/>
            <a:cxnLst/>
            <a:rect l="0" t="0" r="r" b="b"/>
            <a:pathLst>
              <a:path h="1882" fill="none">
                <a:moveTo>
                  <a:pt x="0" y="0"/>
                </a:moveTo>
                <a:lnTo>
                  <a:pt x="0" y="1882"/>
                </a:lnTo>
              </a:path>
            </a:pathLst>
          </a:custGeom>
          <a:ln w="25400" cap="rnd">
            <a:solidFill>
              <a:srgbClr val="008000"/>
            </a:solidFill>
            <a:prstDash val="sysDash"/>
            <a:round/>
          </a:ln>
        </p:spPr>
      </p:sp>
      <p:sp>
        <p:nvSpPr>
          <p:cNvPr id="427" name="ZoneTexte 426"/>
          <p:cNvSpPr txBox="1"/>
          <p:nvPr/>
        </p:nvSpPr>
        <p:spPr>
          <a:xfrm>
            <a:off x="3454920" y="3488760"/>
            <a:ext cx="97344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i="1" strike="noStrike" spc="-1">
                <a:solidFill>
                  <a:srgbClr val="008000"/>
                </a:solidFill>
                <a:latin typeface="Arial"/>
              </a:rPr>
              <a:t>p</a:t>
            </a:r>
            <a:r>
              <a:rPr lang="fr-FR" sz="1800" b="0" strike="noStrike" spc="-1">
                <a:solidFill>
                  <a:srgbClr val="008000"/>
                </a:solidFill>
                <a:latin typeface="Arial"/>
              </a:rPr>
              <a:t>H = 6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28" name="ZoneTexte 427"/>
          <p:cNvSpPr txBox="1"/>
          <p:nvPr/>
        </p:nvSpPr>
        <p:spPr>
          <a:xfrm>
            <a:off x="5614920" y="3488760"/>
            <a:ext cx="97344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i="1" strike="noStrike" spc="-1">
                <a:solidFill>
                  <a:srgbClr val="008000"/>
                </a:solidFill>
                <a:latin typeface="Arial"/>
              </a:rPr>
              <a:t>p</a:t>
            </a:r>
            <a:r>
              <a:rPr lang="fr-FR" sz="1800" b="0" strike="noStrike" spc="-1">
                <a:solidFill>
                  <a:srgbClr val="008000"/>
                </a:solidFill>
                <a:latin typeface="Arial"/>
              </a:rPr>
              <a:t>H = 11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29" name="ZoneTexte 428"/>
          <p:cNvSpPr txBox="1"/>
          <p:nvPr/>
        </p:nvSpPr>
        <p:spPr>
          <a:xfrm>
            <a:off x="700560" y="5207040"/>
            <a:ext cx="211680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Arial"/>
              </a:rPr>
              <a:t>la forme cationique AH</a:t>
            </a:r>
            <a:r>
              <a:rPr lang="fr-FR" sz="1800" b="0" strike="noStrike" spc="-1" baseline="33000">
                <a:latin typeface="Arial"/>
              </a:rPr>
              <a:t>+</a:t>
            </a:r>
            <a:r>
              <a:rPr lang="fr-FR" sz="1800" b="0" strike="noStrike" spc="-1">
                <a:latin typeface="Arial"/>
              </a:rPr>
              <a:t> prédomine</a:t>
            </a:r>
          </a:p>
        </p:txBody>
      </p:sp>
      <p:sp>
        <p:nvSpPr>
          <p:cNvPr id="430" name="ZoneTexte 429"/>
          <p:cNvSpPr txBox="1"/>
          <p:nvPr/>
        </p:nvSpPr>
        <p:spPr>
          <a:xfrm>
            <a:off x="5092560" y="5207400"/>
            <a:ext cx="221688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Arial"/>
                <a:ea typeface="Microsoft YaHei"/>
              </a:rPr>
              <a:t>la forme anionique A</a:t>
            </a:r>
            <a:r>
              <a:rPr lang="fr-FR" sz="1800" b="0" strike="noStrike" spc="-1" baseline="33000">
                <a:latin typeface="Arial"/>
                <a:ea typeface="Arial"/>
              </a:rPr>
              <a:t>–</a:t>
            </a:r>
            <a:r>
              <a:rPr lang="fr-FR" sz="1800" b="0" strike="noStrike" spc="-1">
                <a:latin typeface="Arial"/>
              </a:rPr>
              <a:t> prédomine</a:t>
            </a:r>
          </a:p>
        </p:txBody>
      </p:sp>
      <p:sp>
        <p:nvSpPr>
          <p:cNvPr id="431" name="ZoneTexte 430"/>
          <p:cNvSpPr txBox="1"/>
          <p:nvPr/>
        </p:nvSpPr>
        <p:spPr>
          <a:xfrm>
            <a:off x="2860560" y="5099760"/>
            <a:ext cx="2216880" cy="8582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Arial"/>
              </a:rPr>
              <a:t>la forme électriquement nulle prédomine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ZoneTexte 431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433" name="ZoneTexte 432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434" name="ZoneTexte 433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435" name="ZoneTexte 434"/>
          <p:cNvSpPr txBox="1"/>
          <p:nvPr/>
        </p:nvSpPr>
        <p:spPr>
          <a:xfrm>
            <a:off x="360" y="402480"/>
            <a:ext cx="28922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6.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Oxydoréduction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36" name="ZoneTexte 435"/>
          <p:cNvSpPr txBox="1"/>
          <p:nvPr/>
        </p:nvSpPr>
        <p:spPr>
          <a:xfrm>
            <a:off x="1440" y="798840"/>
            <a:ext cx="313236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    </a:t>
            </a:r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 6.1.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Définitions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37" name="ZoneTexte 436"/>
          <p:cNvSpPr txBox="1"/>
          <p:nvPr/>
        </p:nvSpPr>
        <p:spPr>
          <a:xfrm>
            <a:off x="-42480" y="1383120"/>
            <a:ext cx="922896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1152000" indent="-1152000" algn="just">
              <a:buNone/>
            </a:pP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Oxydant</a:t>
            </a:r>
            <a:r>
              <a:rPr lang="fr-FR" sz="1800" b="1" strike="noStrike" spc="-1">
                <a:latin typeface="Arial"/>
              </a:rPr>
              <a:t> : 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e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spèce chimique capable de capter un/des électron(s) au cours d'une réaction de réduction.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38" name="ZoneTexte 437"/>
          <p:cNvSpPr txBox="1"/>
          <p:nvPr/>
        </p:nvSpPr>
        <p:spPr>
          <a:xfrm>
            <a:off x="-42480" y="1995480"/>
            <a:ext cx="922896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1368000" indent="-1368000" algn="just">
              <a:buNone/>
            </a:pP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Réducteur</a:t>
            </a:r>
            <a:r>
              <a:rPr lang="fr-FR" sz="1800" b="1" strike="noStrike" spc="-1">
                <a:latin typeface="Arial"/>
              </a:rPr>
              <a:t> : 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e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spèce chimique capable de céder un/des électron(s) au cours d'une réaction d’oxydation.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39" name="ZoneTexte 438"/>
          <p:cNvSpPr txBox="1"/>
          <p:nvPr/>
        </p:nvSpPr>
        <p:spPr>
          <a:xfrm>
            <a:off x="-42480" y="2571840"/>
            <a:ext cx="922896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1368000" indent="-1368000" algn="just">
              <a:buNone/>
            </a:pP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Oxydation</a:t>
            </a:r>
            <a:r>
              <a:rPr lang="fr-FR" sz="1800" b="1" strike="noStrike" spc="-1">
                <a:latin typeface="Arial"/>
              </a:rPr>
              <a:t> : 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r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éaction au cours de laquelle un réducteur cède un/des électron(s) pour former son oxydant.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40" name="ZoneTexte 439"/>
          <p:cNvSpPr txBox="1"/>
          <p:nvPr/>
        </p:nvSpPr>
        <p:spPr>
          <a:xfrm>
            <a:off x="156600" y="3139200"/>
            <a:ext cx="927108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Demi-équation électronique d'une oxydation : Réd 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Arial"/>
              </a:rPr>
              <a:t>→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 Ox + n e</a:t>
            </a:r>
            <a:r>
              <a:rPr lang="fr-FR" sz="1800" b="1" strike="noStrike" spc="-1" baseline="33000">
                <a:solidFill>
                  <a:srgbClr val="FF0000"/>
                </a:solidFill>
                <a:latin typeface="Arial"/>
                <a:ea typeface="Arial"/>
              </a:rPr>
              <a:t>–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41" name="ZoneTexte 440"/>
          <p:cNvSpPr txBox="1"/>
          <p:nvPr/>
        </p:nvSpPr>
        <p:spPr>
          <a:xfrm>
            <a:off x="-42480" y="3544200"/>
            <a:ext cx="922896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1368000" indent="-1368000" algn="just">
              <a:buNone/>
            </a:pP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Réduction</a:t>
            </a:r>
            <a:r>
              <a:rPr lang="fr-FR" sz="1800" b="1" strike="noStrike" spc="-1">
                <a:latin typeface="Arial"/>
              </a:rPr>
              <a:t> : 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r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éaction au cours de laquelle un oxydant capte un/des électron(s) pour former son réducteur.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42" name="ZoneTexte 441"/>
          <p:cNvSpPr txBox="1"/>
          <p:nvPr/>
        </p:nvSpPr>
        <p:spPr>
          <a:xfrm>
            <a:off x="120960" y="4111200"/>
            <a:ext cx="927108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Demi-équation électronique d'une réduction : Ox + n e</a:t>
            </a:r>
            <a:r>
              <a:rPr lang="fr-FR" sz="1800" b="1" strike="noStrike" spc="-1" baseline="33000">
                <a:solidFill>
                  <a:srgbClr val="FF0000"/>
                </a:solidFill>
                <a:latin typeface="Arial"/>
                <a:ea typeface="Arial"/>
              </a:rPr>
              <a:t>–</a:t>
            </a:r>
            <a:r>
              <a:rPr lang="fr-FR" sz="1800" b="1" strike="noStrike" spc="-1" baseline="33000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Arial"/>
              </a:rPr>
              <a:t>→ 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Réd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43" name="ZoneTexte 442"/>
          <p:cNvSpPr txBox="1"/>
          <p:nvPr/>
        </p:nvSpPr>
        <p:spPr>
          <a:xfrm>
            <a:off x="-42480" y="4516560"/>
            <a:ext cx="9228960" cy="61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016000" indent="-2016000" algn="just">
              <a:buNone/>
            </a:pP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Oxydoréduction</a:t>
            </a:r>
            <a:r>
              <a:rPr lang="fr-FR" sz="1800" b="1" strike="noStrike" spc="-1">
                <a:latin typeface="Arial"/>
              </a:rPr>
              <a:t> : 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r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éaction au cours de laquelle il y a un transfert d'électron(s) (parfois accompagné d'un transfert de H</a:t>
            </a:r>
            <a:r>
              <a:rPr lang="fr-FR" sz="1800" b="1" strike="noStrike" spc="-1" baseline="33000">
                <a:solidFill>
                  <a:srgbClr val="FF0000"/>
                </a:solidFill>
                <a:latin typeface="Calibri"/>
                <a:ea typeface="Microsoft YaHei"/>
              </a:rPr>
              <a:t>+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).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44" name="ZoneTexte 443"/>
          <p:cNvSpPr txBox="1"/>
          <p:nvPr/>
        </p:nvSpPr>
        <p:spPr>
          <a:xfrm>
            <a:off x="886320" y="5119560"/>
            <a:ext cx="706968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Équation d’une réaction d’oxydoréduction :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Ox1 + Réd2 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Arial"/>
              </a:rPr>
              <a:t>→ Réd1 + Ox2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ZoneTexte 51"/>
          <p:cNvSpPr txBox="1"/>
          <p:nvPr/>
        </p:nvSpPr>
        <p:spPr>
          <a:xfrm>
            <a:off x="-74520" y="-36000"/>
            <a:ext cx="361656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5221080" y="-36000"/>
            <a:ext cx="39949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0" y="394200"/>
            <a:ext cx="918000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     1.2.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Structure électronique des principaux éléments</a:t>
            </a:r>
            <a:endParaRPr lang="fr-FR" sz="2400" b="0" strike="noStrike" spc="-1">
              <a:latin typeface="Arial"/>
            </a:endParaRPr>
          </a:p>
        </p:txBody>
      </p:sp>
      <p:graphicFrame>
        <p:nvGraphicFramePr>
          <p:cNvPr id="56" name="Tableau 55"/>
          <p:cNvGraphicFramePr/>
          <p:nvPr/>
        </p:nvGraphicFramePr>
        <p:xfrm>
          <a:off x="72360" y="900000"/>
          <a:ext cx="8999280" cy="6144480"/>
        </p:xfrm>
        <a:graphic>
          <a:graphicData uri="http://schemas.openxmlformats.org/drawingml/2006/table">
            <a:tbl>
              <a:tblPr/>
              <a:tblGrid>
                <a:gridCol w="185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1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26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58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Éléments chimiques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Hydrogène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Carbone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Oxygène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Azote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Soufre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65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Phosphore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Lettres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H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Représentations de Léwis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H </a:t>
                      </a: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•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•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•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C </a:t>
                      </a: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•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•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• </a:t>
                      </a:r>
                      <a:r>
                        <a:rPr lang="fr-FR" sz="1800" b="0" u="sng" strike="noStrike" spc="-1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O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•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• 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 </a:t>
                      </a: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•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•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•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800" b="0" u="sng" strike="noStrike" spc="-1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S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•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•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P </a:t>
                      </a: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•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•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8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Liaisons covalentes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 ou 4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 ou 4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 ou 5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41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>
                      <a:noFill/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 anchor="ctr">
                    <a:lnL w="1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7" name="Image 56"/>
          <p:cNvPicPr/>
          <p:nvPr/>
        </p:nvPicPr>
        <p:blipFill>
          <a:blip r:embed="rId2"/>
          <a:stretch/>
        </p:blipFill>
        <p:spPr>
          <a:xfrm>
            <a:off x="2196000" y="3600000"/>
            <a:ext cx="576000" cy="2611800"/>
          </a:xfrm>
          <a:prstGeom prst="rect">
            <a:avLst/>
          </a:prstGeom>
          <a:ln w="36000">
            <a:noFill/>
          </a:ln>
        </p:spPr>
      </p:pic>
      <p:pic>
        <p:nvPicPr>
          <p:cNvPr id="58" name="Image 57"/>
          <p:cNvPicPr/>
          <p:nvPr/>
        </p:nvPicPr>
        <p:blipFill>
          <a:blip r:embed="rId3"/>
          <a:stretch/>
        </p:blipFill>
        <p:spPr>
          <a:xfrm>
            <a:off x="3296700" y="3503520"/>
            <a:ext cx="768960" cy="1463400"/>
          </a:xfrm>
          <a:prstGeom prst="rect">
            <a:avLst/>
          </a:prstGeom>
          <a:ln w="36000">
            <a:noFill/>
          </a:ln>
        </p:spPr>
      </p:pic>
      <p:pic>
        <p:nvPicPr>
          <p:cNvPr id="59" name="Image 58"/>
          <p:cNvPicPr/>
          <p:nvPr/>
        </p:nvPicPr>
        <p:blipFill>
          <a:blip r:embed="rId4"/>
          <a:stretch/>
        </p:blipFill>
        <p:spPr>
          <a:xfrm>
            <a:off x="3243240" y="5004720"/>
            <a:ext cx="875880" cy="763560"/>
          </a:xfrm>
          <a:prstGeom prst="rect">
            <a:avLst/>
          </a:prstGeom>
          <a:ln w="36000">
            <a:noFill/>
          </a:ln>
        </p:spPr>
      </p:pic>
      <p:pic>
        <p:nvPicPr>
          <p:cNvPr id="60" name="Image 59"/>
          <p:cNvPicPr/>
          <p:nvPr/>
        </p:nvPicPr>
        <p:blipFill>
          <a:blip r:embed="rId5"/>
          <a:stretch/>
        </p:blipFill>
        <p:spPr>
          <a:xfrm>
            <a:off x="3170880" y="6133680"/>
            <a:ext cx="1064520" cy="396720"/>
          </a:xfrm>
          <a:prstGeom prst="rect">
            <a:avLst/>
          </a:prstGeom>
          <a:ln w="36000">
            <a:noFill/>
          </a:ln>
        </p:spPr>
      </p:pic>
      <p:pic>
        <p:nvPicPr>
          <p:cNvPr id="61" name="Image 60"/>
          <p:cNvPicPr/>
          <p:nvPr/>
        </p:nvPicPr>
        <p:blipFill>
          <a:blip r:embed="rId6"/>
          <a:stretch/>
        </p:blipFill>
        <p:spPr>
          <a:xfrm>
            <a:off x="4428360" y="3503520"/>
            <a:ext cx="934560" cy="3268440"/>
          </a:xfrm>
          <a:prstGeom prst="rect">
            <a:avLst/>
          </a:prstGeom>
          <a:ln w="36000">
            <a:noFill/>
          </a:ln>
        </p:spPr>
      </p:pic>
      <p:pic>
        <p:nvPicPr>
          <p:cNvPr id="62" name="Image 61"/>
          <p:cNvPicPr/>
          <p:nvPr/>
        </p:nvPicPr>
        <p:blipFill>
          <a:blip r:embed="rId7"/>
          <a:stretch/>
        </p:blipFill>
        <p:spPr>
          <a:xfrm>
            <a:off x="5622480" y="3503520"/>
            <a:ext cx="874080" cy="3480840"/>
          </a:xfrm>
          <a:prstGeom prst="rect">
            <a:avLst/>
          </a:prstGeom>
          <a:ln w="36000">
            <a:noFill/>
          </a:ln>
        </p:spPr>
      </p:pic>
      <p:pic>
        <p:nvPicPr>
          <p:cNvPr id="63" name="Image 62"/>
          <p:cNvPicPr/>
          <p:nvPr/>
        </p:nvPicPr>
        <p:blipFill>
          <a:blip r:embed="rId8"/>
          <a:stretch/>
        </p:blipFill>
        <p:spPr>
          <a:xfrm>
            <a:off x="6808320" y="3498840"/>
            <a:ext cx="874080" cy="3485520"/>
          </a:xfrm>
          <a:prstGeom prst="rect">
            <a:avLst/>
          </a:prstGeom>
          <a:ln w="36000">
            <a:noFill/>
          </a:ln>
        </p:spPr>
      </p:pic>
      <p:pic>
        <p:nvPicPr>
          <p:cNvPr id="64" name="Image 63"/>
          <p:cNvPicPr/>
          <p:nvPr/>
        </p:nvPicPr>
        <p:blipFill>
          <a:blip r:embed="rId9"/>
          <a:stretch/>
        </p:blipFill>
        <p:spPr>
          <a:xfrm>
            <a:off x="7941600" y="3498840"/>
            <a:ext cx="1038600" cy="3359160"/>
          </a:xfrm>
          <a:prstGeom prst="rect">
            <a:avLst/>
          </a:prstGeom>
          <a:ln w="360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ZoneTexte 444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446" name="ZoneTexte 445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447" name="ZoneTexte 446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448" name="ZoneTexte 447"/>
          <p:cNvSpPr txBox="1"/>
          <p:nvPr/>
        </p:nvSpPr>
        <p:spPr>
          <a:xfrm>
            <a:off x="360" y="402480"/>
            <a:ext cx="28922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6.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Oxydoréduction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49" name="ZoneTexte 448"/>
          <p:cNvSpPr txBox="1"/>
          <p:nvPr/>
        </p:nvSpPr>
        <p:spPr>
          <a:xfrm>
            <a:off x="1440" y="798840"/>
            <a:ext cx="313236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    </a:t>
            </a:r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 6.1.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Définitions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50" name="ZoneTexte 449"/>
          <p:cNvSpPr txBox="1"/>
          <p:nvPr/>
        </p:nvSpPr>
        <p:spPr>
          <a:xfrm>
            <a:off x="1800" y="1123200"/>
            <a:ext cx="760392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    </a:t>
            </a:r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 6.2.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Couple et potentiel rédox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51" name="ZoneTexte 450"/>
          <p:cNvSpPr txBox="1"/>
          <p:nvPr/>
        </p:nvSpPr>
        <p:spPr>
          <a:xfrm>
            <a:off x="0" y="1665360"/>
            <a:ext cx="914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1800" b="0" strike="noStrike" spc="-1">
                <a:latin typeface="Arial"/>
              </a:rPr>
              <a:t>Un oxydant est toujours associé à son réducteur formant un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couple rédox Ox/Réd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52" name="ZoneTexte 451"/>
          <p:cNvSpPr txBox="1"/>
          <p:nvPr/>
        </p:nvSpPr>
        <p:spPr>
          <a:xfrm>
            <a:off x="14040" y="2088360"/>
            <a:ext cx="910188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Chaque couple rédox est caractérisé par son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potentiel rédox </a:t>
            </a:r>
            <a:r>
              <a:rPr lang="fr-FR" sz="1800" b="1" i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E</a:t>
            </a:r>
            <a:r>
              <a:rPr lang="fr-FR" sz="1800" b="1" u="sng" strike="noStrike" spc="-1" baseline="33000">
                <a:uFill>
                  <a:solidFill>
                    <a:srgbClr val="FF0000"/>
                  </a:solidFill>
                </a:uFill>
                <a:latin typeface="Arial"/>
              </a:rPr>
              <a:t>0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(Ox/Réd)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53" name="ZoneTexte 452"/>
          <p:cNvSpPr txBox="1"/>
          <p:nvPr/>
        </p:nvSpPr>
        <p:spPr>
          <a:xfrm>
            <a:off x="14040" y="2568240"/>
            <a:ext cx="9158040" cy="8582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Un oxydant est d’autant plus fort que son potentiel rédox est grand, et inversement</a:t>
            </a:r>
            <a:endParaRPr lang="fr-FR" sz="1800" b="0" strike="noStrike" spc="-1">
              <a:latin typeface="Arial"/>
            </a:endParaRPr>
          </a:p>
          <a:p>
            <a:pPr algn="just">
              <a:buNone/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454" name="ZoneTexte 453"/>
          <p:cNvSpPr txBox="1"/>
          <p:nvPr/>
        </p:nvSpPr>
        <p:spPr>
          <a:xfrm>
            <a:off x="-28080" y="3692880"/>
            <a:ext cx="9186120" cy="1114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312000" indent="-3312000" algn="just">
              <a:buNone/>
            </a:pP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Réaction d’oxydoréduction</a:t>
            </a:r>
            <a:r>
              <a:rPr lang="fr-FR" sz="1800" b="1" strike="noStrike" spc="-1">
                <a:latin typeface="Arial"/>
              </a:rPr>
              <a:t> = 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le/les électron(s) 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passe(nt) du réducteur du couple rédox ayant le </a:t>
            </a:r>
            <a:r>
              <a:rPr lang="fr-FR" sz="1800" b="1" i="1" strike="noStrike" spc="-1">
                <a:solidFill>
                  <a:srgbClr val="FF0000"/>
                </a:solidFill>
                <a:latin typeface="Arial"/>
                <a:ea typeface="Microsoft YaHei"/>
              </a:rPr>
              <a:t>E</a:t>
            </a:r>
            <a:r>
              <a:rPr lang="fr-FR" sz="1800" b="1" strike="noStrike" spc="-1" baseline="33000">
                <a:solidFill>
                  <a:srgbClr val="FF0000"/>
                </a:solidFill>
                <a:latin typeface="Arial"/>
                <a:ea typeface="Microsoft YaHei"/>
              </a:rPr>
              <a:t>0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(Ox</a:t>
            </a:r>
            <a:r>
              <a:rPr lang="fr-FR" sz="1800" b="1" strike="noStrike" spc="-1" baseline="-8000">
                <a:solidFill>
                  <a:srgbClr val="FF0000"/>
                </a:solidFill>
                <a:latin typeface="Arial"/>
                <a:ea typeface="Microsoft YaHei"/>
              </a:rPr>
              <a:t>1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/Réd</a:t>
            </a:r>
            <a:r>
              <a:rPr lang="fr-FR" sz="1800" b="1" strike="noStrike" spc="-1" baseline="-8000">
                <a:solidFill>
                  <a:srgbClr val="FF0000"/>
                </a:solidFill>
                <a:latin typeface="Arial"/>
                <a:ea typeface="Microsoft YaHei"/>
              </a:rPr>
              <a:t>1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) le plus faible vers l'oxydant du couple rédox ayant le </a:t>
            </a:r>
            <a:r>
              <a:rPr lang="fr-FR" sz="1800" b="1" i="1" strike="noStrike" spc="-1">
                <a:solidFill>
                  <a:srgbClr val="FF0000"/>
                </a:solidFill>
                <a:latin typeface="Arial"/>
                <a:ea typeface="Microsoft YaHei"/>
              </a:rPr>
              <a:t>E</a:t>
            </a:r>
            <a:r>
              <a:rPr lang="fr-FR" sz="1800" b="1" strike="noStrike" spc="-1" baseline="33000">
                <a:solidFill>
                  <a:srgbClr val="FF0000"/>
                </a:solidFill>
                <a:latin typeface="Arial"/>
                <a:ea typeface="Microsoft YaHei"/>
              </a:rPr>
              <a:t>0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(Ox</a:t>
            </a:r>
            <a:r>
              <a:rPr lang="fr-FR" sz="1800" b="1" strike="noStrike" spc="-1" baseline="-8000">
                <a:solidFill>
                  <a:srgbClr val="FF0000"/>
                </a:solidFill>
                <a:latin typeface="Arial"/>
                <a:ea typeface="Microsoft YaHei"/>
              </a:rPr>
              <a:t>2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/Réd</a:t>
            </a:r>
            <a:r>
              <a:rPr lang="fr-FR" sz="1800" b="1" strike="noStrike" spc="-1" baseline="-8000">
                <a:solidFill>
                  <a:srgbClr val="FF0000"/>
                </a:solidFill>
                <a:latin typeface="Arial"/>
                <a:ea typeface="Microsoft YaHei"/>
              </a:rPr>
              <a:t>2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) le plus élevé</a:t>
            </a:r>
            <a:r>
              <a:rPr lang="fr-FR" sz="1800" b="1" strike="noStrike" spc="-1">
                <a:latin typeface="Arial"/>
                <a:ea typeface="Microsoft YaHei"/>
              </a:rPr>
              <a:t>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55" name="ZoneTexte 454"/>
          <p:cNvSpPr txBox="1"/>
          <p:nvPr/>
        </p:nvSpPr>
        <p:spPr>
          <a:xfrm>
            <a:off x="0" y="4767120"/>
            <a:ext cx="9257040" cy="5068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fr-FR" sz="2000" b="1" strike="noStrike" spc="-1">
                <a:solidFill>
                  <a:srgbClr val="FFA500"/>
                </a:solidFill>
                <a:latin typeface="Arial"/>
                <a:ea typeface="Microsoft YaHei"/>
              </a:rPr>
              <a:t>Q13.</a:t>
            </a:r>
            <a:r>
              <a:rPr lang="fr-FR" sz="1800" b="0" strike="noStrike" spc="-1">
                <a:latin typeface="Arial"/>
                <a:ea typeface="Microsoft YaHei"/>
              </a:rPr>
              <a:t> Écrire l’équation d’oxydoréduction entre les couples rédox MNO</a:t>
            </a:r>
            <a:r>
              <a:rPr lang="fr-FR" sz="1800" b="0" strike="noStrike" spc="-1" baseline="-8000">
                <a:latin typeface="Arial"/>
                <a:ea typeface="Microsoft YaHei"/>
              </a:rPr>
              <a:t>4</a:t>
            </a:r>
            <a:r>
              <a:rPr lang="fr-FR" sz="1800" b="1" strike="noStrike" spc="-1" baseline="33000">
                <a:latin typeface="Arial"/>
                <a:ea typeface="Arial"/>
              </a:rPr>
              <a:t>–</a:t>
            </a:r>
            <a:r>
              <a:rPr lang="fr-FR" sz="1800" b="0" strike="noStrike" spc="-1">
                <a:latin typeface="Arial"/>
                <a:ea typeface="Microsoft YaHei"/>
              </a:rPr>
              <a:t>/Mn</a:t>
            </a:r>
            <a:r>
              <a:rPr lang="fr-FR" sz="1800" b="0" strike="noStrike" spc="-1" baseline="33000">
                <a:latin typeface="Arial"/>
                <a:ea typeface="Microsoft YaHei"/>
              </a:rPr>
              <a:t>2+</a:t>
            </a:r>
            <a:r>
              <a:rPr lang="fr-FR" sz="1800" b="0" strike="noStrike" spc="-1">
                <a:latin typeface="Arial"/>
                <a:ea typeface="Microsoft YaHei"/>
              </a:rPr>
              <a:t> et Fe</a:t>
            </a:r>
            <a:r>
              <a:rPr lang="fr-FR" sz="1800" b="0" strike="noStrike" spc="-1" baseline="33000">
                <a:latin typeface="Arial"/>
                <a:ea typeface="Microsoft YaHei"/>
              </a:rPr>
              <a:t>3+</a:t>
            </a:r>
            <a:r>
              <a:rPr lang="fr-FR" sz="1800" b="0" strike="noStrike" spc="-1">
                <a:latin typeface="Arial"/>
                <a:ea typeface="Microsoft YaHei"/>
              </a:rPr>
              <a:t>/Fe</a:t>
            </a:r>
            <a:r>
              <a:rPr lang="fr-FR" sz="1800" b="0" strike="noStrike" spc="-1" baseline="33000">
                <a:latin typeface="Arial"/>
                <a:ea typeface="Microsoft YaHei"/>
              </a:rPr>
              <a:t>2+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56" name="ZoneTexte 455"/>
          <p:cNvSpPr txBox="1"/>
          <p:nvPr/>
        </p:nvSpPr>
        <p:spPr>
          <a:xfrm>
            <a:off x="42480" y="3103920"/>
            <a:ext cx="9115560" cy="1114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  <a:ea typeface="Microsoft YaHei"/>
              </a:rPr>
              <a:t>Un réducteur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 est d’autant plus fort que son potentiel rédox est faible, et inversement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57" name="ZoneTexte 456"/>
          <p:cNvSpPr txBox="1"/>
          <p:nvPr/>
        </p:nvSpPr>
        <p:spPr>
          <a:xfrm>
            <a:off x="23400" y="5390640"/>
            <a:ext cx="908748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fr-FR" sz="1800" b="0" i="1" strike="noStrike" spc="-1">
                <a:latin typeface="Arial"/>
                <a:ea typeface="Times New Roman"/>
              </a:rPr>
              <a:t>- demi-équation électronique de réduction de MnO</a:t>
            </a:r>
            <a:r>
              <a:rPr lang="fr-FR" sz="1489" b="0" i="1" strike="noStrike" spc="-1" baseline="-10000">
                <a:latin typeface="Arial"/>
                <a:ea typeface="Times New Roman"/>
              </a:rPr>
              <a:t>4</a:t>
            </a:r>
            <a:r>
              <a:rPr lang="fr-FR" sz="1800" b="1" i="1" strike="noStrike" spc="-1" baseline="33000">
                <a:latin typeface="Arial"/>
                <a:ea typeface="Arial"/>
              </a:rPr>
              <a:t>–</a:t>
            </a:r>
            <a:r>
              <a:rPr lang="fr-FR" sz="1800" b="1" i="1" strike="noStrike" spc="-1">
                <a:latin typeface="Arial"/>
                <a:ea typeface="Arial"/>
              </a:rPr>
              <a:t> :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58" name="ZoneTexte 457"/>
          <p:cNvSpPr txBox="1"/>
          <p:nvPr/>
        </p:nvSpPr>
        <p:spPr>
          <a:xfrm>
            <a:off x="5371920" y="5396040"/>
            <a:ext cx="380016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1800" b="0" i="1" strike="noStrike" spc="-1" dirty="0">
                <a:latin typeface="Arial"/>
                <a:ea typeface="Times New Roman"/>
              </a:rPr>
              <a:t>MnO</a:t>
            </a:r>
            <a:r>
              <a:rPr lang="fr-FR" sz="1489" b="0" i="1" strike="noStrike" spc="-1" baseline="-10000" dirty="0">
                <a:latin typeface="Arial"/>
                <a:ea typeface="Times New Roman"/>
              </a:rPr>
              <a:t>4</a:t>
            </a:r>
            <a:r>
              <a:rPr lang="fr-FR" sz="1800" b="1" i="1" strike="noStrike" spc="-1" baseline="33000" dirty="0">
                <a:latin typeface="Arial"/>
                <a:ea typeface="Times New Roman"/>
              </a:rPr>
              <a:t>–</a:t>
            </a:r>
            <a:r>
              <a:rPr lang="fr-FR" sz="1800" b="0" i="1" strike="noStrike" spc="-1" dirty="0">
                <a:latin typeface="Arial"/>
                <a:ea typeface="Times New Roman"/>
              </a:rPr>
              <a:t> + 8H</a:t>
            </a:r>
            <a:r>
              <a:rPr lang="fr-FR" sz="1800" b="0" i="1" strike="noStrike" spc="-1" baseline="33000" dirty="0">
                <a:latin typeface="Arial"/>
                <a:ea typeface="Times New Roman"/>
              </a:rPr>
              <a:t>+</a:t>
            </a:r>
            <a:r>
              <a:rPr lang="fr-FR" sz="1800" b="0" i="1" strike="noStrike" spc="-1" dirty="0">
                <a:latin typeface="Arial"/>
                <a:ea typeface="Times New Roman"/>
              </a:rPr>
              <a:t> + 5e</a:t>
            </a:r>
            <a:r>
              <a:rPr lang="fr-FR" sz="1800" b="1" i="1" strike="noStrike" spc="-1" baseline="33000" dirty="0">
                <a:latin typeface="Arial"/>
                <a:ea typeface="Arial"/>
              </a:rPr>
              <a:t>–</a:t>
            </a:r>
            <a:r>
              <a:rPr lang="fr-FR" sz="1800" b="0" i="1" strike="noStrike" spc="-1" dirty="0">
                <a:latin typeface="Arial"/>
                <a:ea typeface="Times New Roman"/>
              </a:rPr>
              <a:t> → Mn</a:t>
            </a:r>
            <a:r>
              <a:rPr lang="fr-FR" sz="1800" b="0" i="1" strike="noStrike" spc="-1" baseline="33000" dirty="0">
                <a:latin typeface="Arial"/>
                <a:ea typeface="Times New Roman"/>
              </a:rPr>
              <a:t>2+</a:t>
            </a:r>
            <a:r>
              <a:rPr lang="fr-FR" sz="1800" b="0" i="1" strike="noStrike" spc="-1" dirty="0">
                <a:latin typeface="Arial"/>
                <a:ea typeface="Times New Roman"/>
              </a:rPr>
              <a:t> + 4H</a:t>
            </a:r>
            <a:r>
              <a:rPr lang="fr-FR" sz="1489" b="0" i="1" strike="noStrike" spc="-1" baseline="-10000" dirty="0">
                <a:latin typeface="Arial"/>
                <a:ea typeface="Times New Roman"/>
              </a:rPr>
              <a:t>2</a:t>
            </a:r>
            <a:r>
              <a:rPr lang="fr-FR" sz="1800" b="0" i="1" strike="noStrike" spc="-1" dirty="0">
                <a:latin typeface="Arial"/>
                <a:ea typeface="Times New Roman"/>
              </a:rPr>
              <a:t>O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459" name="ZoneTexte 458"/>
          <p:cNvSpPr txBox="1"/>
          <p:nvPr/>
        </p:nvSpPr>
        <p:spPr>
          <a:xfrm>
            <a:off x="23760" y="5678640"/>
            <a:ext cx="53244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fr-FR" sz="1800" b="0" i="1" strike="noStrike" spc="-1">
                <a:latin typeface="Arial"/>
                <a:ea typeface="Times New Roman"/>
              </a:rPr>
              <a:t>- demi-équation électronique d’oxydation du Fe</a:t>
            </a:r>
            <a:r>
              <a:rPr lang="fr-FR" sz="1800" b="1" i="1" strike="noStrike" spc="-1" baseline="33000">
                <a:latin typeface="Arial"/>
                <a:ea typeface="Arial"/>
              </a:rPr>
              <a:t>2+</a:t>
            </a:r>
            <a:r>
              <a:rPr lang="fr-FR" sz="1800" b="1" i="1" strike="noStrike" spc="-1">
                <a:latin typeface="Arial"/>
                <a:ea typeface="Arial"/>
              </a:rPr>
              <a:t> :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60" name="ZoneTexte 459"/>
          <p:cNvSpPr txBox="1"/>
          <p:nvPr/>
        </p:nvSpPr>
        <p:spPr>
          <a:xfrm>
            <a:off x="6840360" y="5662440"/>
            <a:ext cx="21708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fr-FR" sz="1800" b="0" i="1" strike="noStrike" spc="-1">
                <a:latin typeface="Arial"/>
                <a:ea typeface="Times New Roman"/>
              </a:rPr>
              <a:t>Fe</a:t>
            </a:r>
            <a:r>
              <a:rPr lang="fr-FR" sz="1800" b="1" i="1" strike="noStrike" spc="-1" baseline="33000">
                <a:latin typeface="Arial"/>
                <a:ea typeface="Times New Roman"/>
              </a:rPr>
              <a:t>2+</a:t>
            </a:r>
            <a:r>
              <a:rPr lang="fr-FR" sz="1800" b="0" i="1" strike="noStrike" spc="-1">
                <a:latin typeface="Arial"/>
                <a:ea typeface="Times New Roman"/>
              </a:rPr>
              <a:t> → Fe</a:t>
            </a:r>
            <a:r>
              <a:rPr lang="fr-FR" sz="1800" b="0" i="1" strike="noStrike" spc="-1" baseline="33000">
                <a:latin typeface="Arial"/>
                <a:ea typeface="Times New Roman"/>
              </a:rPr>
              <a:t>3</a:t>
            </a:r>
            <a:r>
              <a:rPr lang="fr-FR" sz="1800" b="1" i="1" strike="noStrike" spc="-1" baseline="33000">
                <a:latin typeface="Arial"/>
                <a:ea typeface="Times New Roman"/>
              </a:rPr>
              <a:t>+</a:t>
            </a:r>
            <a:r>
              <a:rPr lang="fr-FR" sz="1800" b="0" i="1" strike="noStrike" spc="-1">
                <a:latin typeface="Arial"/>
                <a:ea typeface="Times New Roman"/>
              </a:rPr>
              <a:t> + 1 e</a:t>
            </a:r>
            <a:r>
              <a:rPr lang="fr-FR" sz="1800" b="1" i="1" strike="noStrike" spc="-1" baseline="33000">
                <a:latin typeface="Arial"/>
                <a:ea typeface="Times New Roman"/>
              </a:rPr>
              <a:t>–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61" name="ZoneTexte 460"/>
          <p:cNvSpPr txBox="1"/>
          <p:nvPr/>
        </p:nvSpPr>
        <p:spPr>
          <a:xfrm>
            <a:off x="56520" y="5931720"/>
            <a:ext cx="865008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fr-FR" sz="1800" b="0" i="1" strike="noStrike" spc="-1">
                <a:latin typeface="OpenSymbol"/>
                <a:ea typeface="OpenSymbol"/>
              </a:rPr>
              <a:t>⇒</a:t>
            </a:r>
            <a:r>
              <a:rPr lang="fr-FR" sz="1800" b="0" i="1" strike="noStrike" spc="-1">
                <a:latin typeface="Arial"/>
              </a:rPr>
              <a:t> </a:t>
            </a:r>
            <a:r>
              <a:rPr lang="fr-FR" sz="1800" b="0" i="1" strike="noStrike" cap="all" spc="-1">
                <a:latin typeface="Arial"/>
              </a:rPr>
              <a:t>é</a:t>
            </a:r>
            <a:r>
              <a:rPr lang="fr-FR" sz="1800" b="0" i="1" strike="noStrike" spc="-1">
                <a:latin typeface="Arial"/>
              </a:rPr>
              <a:t>quation bilan de la réaction d'oxydoréduction :    </a:t>
            </a:r>
            <a:endParaRPr lang="fr-FR" sz="1800" b="0" strike="noStrike" spc="-1">
              <a:latin typeface="Arial"/>
            </a:endParaRPr>
          </a:p>
          <a:p>
            <a:pPr algn="ctr">
              <a:buNone/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462" name="ZoneTexte 461"/>
          <p:cNvSpPr txBox="1"/>
          <p:nvPr/>
        </p:nvSpPr>
        <p:spPr>
          <a:xfrm>
            <a:off x="56520" y="6213960"/>
            <a:ext cx="908748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800" b="0" i="1" strike="noStrike" spc="-1" dirty="0">
                <a:latin typeface="Arial"/>
                <a:ea typeface="Microsoft YaHei"/>
              </a:rPr>
              <a:t>MnO</a:t>
            </a:r>
            <a:r>
              <a:rPr lang="fr-FR" sz="1489" b="0" i="1" strike="noStrike" spc="-1" baseline="-10000" dirty="0">
                <a:latin typeface="Arial"/>
                <a:ea typeface="Microsoft YaHei"/>
              </a:rPr>
              <a:t>4</a:t>
            </a:r>
            <a:r>
              <a:rPr lang="fr-FR" sz="1800" b="1" i="1" strike="noStrike" spc="-1" baseline="33000" dirty="0">
                <a:latin typeface="Arial"/>
                <a:ea typeface="Times New Roman"/>
              </a:rPr>
              <a:t>–</a:t>
            </a:r>
            <a:r>
              <a:rPr lang="fr-FR" sz="1800" b="0" i="1" strike="noStrike" spc="-1" dirty="0">
                <a:latin typeface="Arial"/>
              </a:rPr>
              <a:t> + 8 H</a:t>
            </a:r>
            <a:r>
              <a:rPr lang="fr-FR" sz="1800" b="0" i="1" strike="noStrike" spc="-1" baseline="33000" dirty="0">
                <a:latin typeface="Arial"/>
              </a:rPr>
              <a:t>+</a:t>
            </a:r>
            <a:r>
              <a:rPr lang="fr-FR" sz="1800" b="0" i="1" strike="noStrike" spc="-1" dirty="0">
                <a:latin typeface="Arial"/>
              </a:rPr>
              <a:t> + 5 Fe</a:t>
            </a:r>
            <a:r>
              <a:rPr lang="fr-FR" sz="1800" b="0" i="1" strike="noStrike" spc="-1" baseline="33000" dirty="0">
                <a:latin typeface="Arial"/>
              </a:rPr>
              <a:t>2+</a:t>
            </a:r>
            <a:r>
              <a:rPr lang="fr-FR" sz="1800" b="0" i="1" strike="noStrike" spc="-1" dirty="0">
                <a:latin typeface="Arial"/>
              </a:rPr>
              <a:t> </a:t>
            </a:r>
            <a:r>
              <a:rPr lang="fr-FR" sz="1800" b="0" i="1" strike="noStrike" spc="-1" dirty="0">
                <a:latin typeface="Arial"/>
                <a:ea typeface="Calibri"/>
              </a:rPr>
              <a:t>→ Mn</a:t>
            </a:r>
            <a:r>
              <a:rPr lang="fr-FR" sz="1800" b="0" i="1" strike="noStrike" spc="-1" baseline="33000" dirty="0">
                <a:latin typeface="Arial"/>
                <a:ea typeface="Calibri"/>
              </a:rPr>
              <a:t>2+</a:t>
            </a:r>
            <a:r>
              <a:rPr lang="fr-FR" sz="1800" b="0" i="1" strike="noStrike" spc="-1" dirty="0">
                <a:latin typeface="Arial"/>
                <a:ea typeface="Calibri"/>
              </a:rPr>
              <a:t> + 4</a:t>
            </a:r>
            <a:r>
              <a:rPr lang="fr-FR" sz="1800" b="0" strike="noStrike" spc="-1" dirty="0">
                <a:latin typeface="Arial"/>
                <a:ea typeface="Calibri"/>
              </a:rPr>
              <a:t> H</a:t>
            </a:r>
            <a:r>
              <a:rPr lang="fr-FR" sz="1489" b="0" strike="noStrike" spc="-1" baseline="-10000" dirty="0">
                <a:latin typeface="Arial"/>
                <a:ea typeface="Calibri"/>
              </a:rPr>
              <a:t>2</a:t>
            </a:r>
            <a:r>
              <a:rPr lang="fr-FR" sz="1800" b="0" strike="noStrike" spc="-1" dirty="0">
                <a:latin typeface="Arial"/>
                <a:ea typeface="Calibri"/>
              </a:rPr>
              <a:t>O + 5 Fe</a:t>
            </a:r>
            <a:r>
              <a:rPr lang="fr-FR" sz="1800" b="0" strike="noStrike" spc="-1" baseline="33000" dirty="0">
                <a:latin typeface="Arial"/>
                <a:ea typeface="Calibri"/>
              </a:rPr>
              <a:t>3+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463" name="ZoneTexte 462"/>
          <p:cNvSpPr txBox="1"/>
          <p:nvPr/>
        </p:nvSpPr>
        <p:spPr>
          <a:xfrm>
            <a:off x="23760" y="5076360"/>
            <a:ext cx="7880400" cy="3542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612000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  <a:ea typeface="Microsoft YaHei"/>
              </a:rPr>
              <a:t>Données : </a:t>
            </a:r>
            <a:r>
              <a:rPr lang="fr-FR" sz="1800" b="0" i="1" strike="noStrike" spc="-1">
                <a:latin typeface="Arial"/>
                <a:ea typeface="Microsoft YaHei"/>
              </a:rPr>
              <a:t>E</a:t>
            </a:r>
            <a:r>
              <a:rPr lang="fr-FR" sz="1800" b="0" strike="noStrike" spc="-1" baseline="33000">
                <a:latin typeface="Arial"/>
                <a:ea typeface="Microsoft YaHei"/>
              </a:rPr>
              <a:t>0</a:t>
            </a:r>
            <a:r>
              <a:rPr lang="fr-FR" sz="1800" b="0" strike="noStrike" spc="-1">
                <a:latin typeface="Arial"/>
                <a:ea typeface="Microsoft YaHei"/>
              </a:rPr>
              <a:t>(MNO</a:t>
            </a:r>
            <a:r>
              <a:rPr lang="fr-FR" sz="1800" b="0" strike="noStrike" spc="-1" baseline="-8000">
                <a:latin typeface="Arial"/>
                <a:ea typeface="Microsoft YaHei"/>
              </a:rPr>
              <a:t>4</a:t>
            </a:r>
            <a:r>
              <a:rPr lang="fr-FR" sz="1800" b="1" strike="noStrike" spc="-1" baseline="33000">
                <a:latin typeface="Arial"/>
                <a:ea typeface="Arial"/>
              </a:rPr>
              <a:t>–</a:t>
            </a:r>
            <a:r>
              <a:rPr lang="fr-FR" sz="1800" b="0" strike="noStrike" spc="-1">
                <a:latin typeface="Arial"/>
                <a:ea typeface="Microsoft YaHei"/>
              </a:rPr>
              <a:t>/Mn</a:t>
            </a:r>
            <a:r>
              <a:rPr lang="fr-FR" sz="1800" b="0" strike="noStrike" spc="-1" baseline="33000">
                <a:latin typeface="Arial"/>
                <a:ea typeface="Microsoft YaHei"/>
              </a:rPr>
              <a:t>2+</a:t>
            </a:r>
            <a:r>
              <a:rPr lang="fr-FR" sz="1800" b="0" strike="noStrike" spc="-1">
                <a:latin typeface="Arial"/>
                <a:ea typeface="Microsoft YaHei"/>
              </a:rPr>
              <a:t>) = +1,51 V et </a:t>
            </a:r>
            <a:r>
              <a:rPr lang="fr-FR" sz="1800" b="0" i="1" strike="noStrike" spc="-1">
                <a:latin typeface="Arial"/>
                <a:ea typeface="Microsoft YaHei"/>
              </a:rPr>
              <a:t>E</a:t>
            </a:r>
            <a:r>
              <a:rPr lang="fr-FR" sz="1800" b="0" strike="noStrike" spc="-1" baseline="33000">
                <a:latin typeface="Arial"/>
                <a:ea typeface="Microsoft YaHei"/>
              </a:rPr>
              <a:t>0</a:t>
            </a:r>
            <a:r>
              <a:rPr lang="fr-FR" sz="1800" b="0" strike="noStrike" spc="-1">
                <a:latin typeface="Arial"/>
                <a:ea typeface="Microsoft YaHei"/>
              </a:rPr>
              <a:t>(Fe</a:t>
            </a:r>
            <a:r>
              <a:rPr lang="fr-FR" sz="1800" b="0" strike="noStrike" spc="-1" baseline="33000">
                <a:latin typeface="Arial"/>
                <a:ea typeface="Microsoft YaHei"/>
              </a:rPr>
              <a:t>3+</a:t>
            </a:r>
            <a:r>
              <a:rPr lang="fr-FR" sz="1800" b="0" strike="noStrike" spc="-1">
                <a:latin typeface="Arial"/>
                <a:ea typeface="Microsoft YaHei"/>
              </a:rPr>
              <a:t>/Fe</a:t>
            </a:r>
            <a:r>
              <a:rPr lang="fr-FR" sz="1800" b="0" strike="noStrike" spc="-1" baseline="33000">
                <a:latin typeface="Arial"/>
                <a:ea typeface="Microsoft YaHei"/>
              </a:rPr>
              <a:t>2+</a:t>
            </a:r>
            <a:r>
              <a:rPr lang="fr-FR" sz="1800" b="0" strike="noStrike" spc="-1">
                <a:latin typeface="Arial"/>
              </a:rPr>
              <a:t>) = +0,77 V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ZoneTexte 463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465" name="ZoneTexte 464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466" name="ZoneTexte 465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467" name="ZoneTexte 466"/>
          <p:cNvSpPr txBox="1"/>
          <p:nvPr/>
        </p:nvSpPr>
        <p:spPr>
          <a:xfrm>
            <a:off x="360" y="402840"/>
            <a:ext cx="721296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7.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Quantités, concentrations et dilution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68" name="ZoneTexte 467"/>
          <p:cNvSpPr txBox="1"/>
          <p:nvPr/>
        </p:nvSpPr>
        <p:spPr>
          <a:xfrm>
            <a:off x="1800" y="799200"/>
            <a:ext cx="5855400" cy="4518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    </a:t>
            </a:r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 7.1.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Expression d’une quantité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69" name="ZoneTexte 468"/>
          <p:cNvSpPr txBox="1"/>
          <p:nvPr/>
        </p:nvSpPr>
        <p:spPr>
          <a:xfrm>
            <a:off x="14040" y="1364760"/>
            <a:ext cx="911304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strike="noStrike" spc="-1">
                <a:latin typeface="Arial"/>
              </a:rPr>
              <a:t>-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Masse</a:t>
            </a:r>
            <a:r>
              <a:rPr lang="fr-FR" sz="1800" b="1" strike="noStrike" spc="-1">
                <a:latin typeface="Arial"/>
              </a:rPr>
              <a:t> : notée </a:t>
            </a:r>
            <a:r>
              <a:rPr lang="fr-FR" sz="1800" b="1" i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m</a:t>
            </a:r>
            <a:r>
              <a:rPr lang="fr-FR" sz="1800" b="1" u="sng" strike="noStrike" spc="-1" baseline="-8000">
                <a:uFill>
                  <a:solidFill>
                    <a:srgbClr val="FF0000"/>
                  </a:solidFill>
                </a:uFill>
                <a:latin typeface="Arial"/>
              </a:rPr>
              <a:t>composé pesé</a:t>
            </a:r>
            <a:r>
              <a:rPr lang="fr-FR" sz="1800" b="1" strike="noStrike" spc="-1">
                <a:latin typeface="Arial"/>
              </a:rPr>
              <a:t> dont la principale unité en biochimie est le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gramme (g)</a:t>
            </a:r>
            <a:endParaRPr lang="fr-FR" sz="1800" b="1" strike="noStrike" spc="-1">
              <a:latin typeface="Arial"/>
            </a:endParaRPr>
          </a:p>
        </p:txBody>
      </p:sp>
      <p:sp>
        <p:nvSpPr>
          <p:cNvPr id="470" name="ZoneTexte 469"/>
          <p:cNvSpPr txBox="1"/>
          <p:nvPr/>
        </p:nvSpPr>
        <p:spPr>
          <a:xfrm>
            <a:off x="14040" y="1711080"/>
            <a:ext cx="902736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strike="noStrike" spc="-1">
                <a:latin typeface="Arial"/>
              </a:rPr>
              <a:t>-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Nombre de mole</a:t>
            </a:r>
            <a:r>
              <a:rPr lang="fr-FR" sz="1800" b="1" strike="noStrike" spc="-1">
                <a:latin typeface="Arial"/>
              </a:rPr>
              <a:t> : noté </a:t>
            </a:r>
            <a:r>
              <a:rPr lang="fr-FR" sz="1800" b="1" i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n</a:t>
            </a:r>
            <a:r>
              <a:rPr lang="fr-FR" sz="1800" b="1" u="sng" strike="noStrike" spc="-1" baseline="-8000">
                <a:uFill>
                  <a:solidFill>
                    <a:srgbClr val="FF0000"/>
                  </a:solidFill>
                </a:uFill>
                <a:latin typeface="Arial"/>
              </a:rPr>
              <a:t>(composé ; contenant</a:t>
            </a:r>
            <a:r>
              <a:rPr lang="fr-FR" sz="1800" b="1" strike="noStrike" spc="-1" baseline="-8000">
                <a:latin typeface="Arial"/>
              </a:rPr>
              <a:t>)</a:t>
            </a:r>
            <a:r>
              <a:rPr lang="fr-FR" sz="1800" b="1" strike="noStrike" spc="-1">
                <a:latin typeface="Arial"/>
              </a:rPr>
              <a:t> s’exprime en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mole (mol)</a:t>
            </a:r>
            <a:endParaRPr lang="fr-FR" sz="1800" b="1" strike="noStrike" spc="-1">
              <a:latin typeface="Arial"/>
            </a:endParaRPr>
          </a:p>
        </p:txBody>
      </p:sp>
      <p:sp>
        <p:nvSpPr>
          <p:cNvPr id="471" name="ZoneTexte 470"/>
          <p:cNvSpPr txBox="1"/>
          <p:nvPr/>
        </p:nvSpPr>
        <p:spPr>
          <a:xfrm>
            <a:off x="-13680" y="2166480"/>
            <a:ext cx="91836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1 mole</a:t>
            </a:r>
            <a:r>
              <a:rPr lang="fr-FR" sz="1800" b="0" strike="noStrike" spc="-1">
                <a:solidFill>
                  <a:srgbClr val="FF0000"/>
                </a:solidFill>
                <a:latin typeface="Arial"/>
              </a:rPr>
              <a:t> =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 N éléments</a:t>
            </a:r>
            <a:r>
              <a:rPr lang="fr-FR" sz="1800" b="0" strike="noStrike" spc="-1">
                <a:solidFill>
                  <a:srgbClr val="FF0000"/>
                </a:solidFill>
                <a:latin typeface="Arial"/>
              </a:rPr>
              <a:t> avec 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N = constante d’Avogadro = 6·10</a:t>
            </a:r>
            <a:r>
              <a:rPr lang="fr-FR" sz="1800" b="1" strike="noStrike" spc="-1" baseline="33000">
                <a:solidFill>
                  <a:srgbClr val="FF0000"/>
                </a:solidFill>
                <a:latin typeface="Arial"/>
              </a:rPr>
              <a:t>23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 éléments</a:t>
            </a:r>
            <a:endParaRPr lang="fr-FR" sz="1800" b="0" strike="noStrike" spc="-1">
              <a:solidFill>
                <a:srgbClr val="FF0000"/>
              </a:solidFill>
              <a:latin typeface="Arial"/>
            </a:endParaRPr>
          </a:p>
        </p:txBody>
      </p:sp>
      <p:sp>
        <p:nvSpPr>
          <p:cNvPr id="472" name="ZoneTexte 471"/>
          <p:cNvSpPr txBox="1"/>
          <p:nvPr/>
        </p:nvSpPr>
        <p:spPr>
          <a:xfrm>
            <a:off x="14040" y="2534400"/>
            <a:ext cx="912708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fr-FR" sz="1800" b="0" u="wavy" strike="noStrike" spc="-1">
                <a:uFillTx/>
                <a:latin typeface="Arial"/>
                <a:ea typeface="Microsoft YaHei"/>
              </a:rPr>
              <a:t>Exemples</a:t>
            </a:r>
            <a:r>
              <a:rPr lang="fr-FR" sz="1800" b="0" strike="noStrike" spc="-1">
                <a:latin typeface="Arial"/>
                <a:ea typeface="Microsoft YaHei"/>
              </a:rPr>
              <a:t> : 1 mole de NaCl représente 6</a:t>
            </a:r>
            <a:r>
              <a:rPr lang="fr-FR" sz="1800" b="0" strike="noStrike" spc="-1">
                <a:latin typeface="Arial"/>
              </a:rPr>
              <a:t>·10</a:t>
            </a:r>
            <a:r>
              <a:rPr lang="fr-FR" sz="1800" b="0" strike="noStrike" spc="-1" baseline="33000">
                <a:latin typeface="Arial"/>
              </a:rPr>
              <a:t>23</a:t>
            </a:r>
            <a:r>
              <a:rPr lang="fr-FR" sz="1800" b="0" strike="noStrike" spc="-1">
                <a:latin typeface="Arial"/>
              </a:rPr>
              <a:t> entités de NaCl</a:t>
            </a:r>
          </a:p>
        </p:txBody>
      </p:sp>
      <p:sp>
        <p:nvSpPr>
          <p:cNvPr id="473" name="ZoneTexte 472"/>
          <p:cNvSpPr txBox="1"/>
          <p:nvPr/>
        </p:nvSpPr>
        <p:spPr>
          <a:xfrm>
            <a:off x="28440" y="2994120"/>
            <a:ext cx="908424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Relation entre </a:t>
            </a:r>
            <a:r>
              <a:rPr lang="fr-FR" sz="1800" b="1" i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n</a:t>
            </a:r>
            <a:r>
              <a:rPr lang="fr-FR" sz="1800" b="1" u="sng" strike="noStrike" spc="-1" baseline="-8000">
                <a:uFill>
                  <a:solidFill>
                    <a:srgbClr val="FF0000"/>
                  </a:solidFill>
                </a:uFill>
                <a:latin typeface="Arial"/>
              </a:rPr>
              <a:t>(composé ; masse du composé)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 et </a:t>
            </a:r>
            <a:r>
              <a:rPr lang="fr-FR" sz="1800" b="1" i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m</a:t>
            </a:r>
            <a:r>
              <a:rPr lang="fr-FR" sz="1800" b="1" u="sng" strike="noStrike" spc="-1" baseline="-8000">
                <a:uFill>
                  <a:solidFill>
                    <a:srgbClr val="FF0000"/>
                  </a:solidFill>
                </a:uFill>
                <a:latin typeface="Arial"/>
              </a:rPr>
              <a:t>composé pesé</a:t>
            </a:r>
            <a:r>
              <a:rPr lang="fr-FR" sz="1800" b="1" strike="noStrike" spc="-1">
                <a:latin typeface="Arial"/>
              </a:rPr>
              <a:t>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4" name="ZoneTexte 473"/>
              <p:cNvSpPr txBox="1"/>
              <p:nvPr/>
            </p:nvSpPr>
            <p:spPr>
              <a:xfrm>
                <a:off x="2929500" y="3416128"/>
                <a:ext cx="5404622" cy="67644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𝑐𝑜𝑚𝑝𝑜𝑠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é ;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𝑚𝑎𝑠𝑠𝑒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𝑐𝑜𝑚𝑝𝑜𝑠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é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𝑝𝑒𝑠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</m:e>
                          </m:d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𝑐𝑜𝑚𝑝𝑜𝑠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é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𝑝𝑒𝑠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𝑐𝑜𝑚𝑝𝑜𝑠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74" name="ZoneTexte 4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500" y="3416128"/>
                <a:ext cx="5404622" cy="6764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5" name="ZoneTexte 474"/>
          <p:cNvSpPr txBox="1"/>
          <p:nvPr/>
        </p:nvSpPr>
        <p:spPr>
          <a:xfrm>
            <a:off x="14400" y="3536280"/>
            <a:ext cx="32839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strike="noStrike" spc="-1">
                <a:latin typeface="Arial"/>
              </a:rPr>
              <a:t>-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Équation aux grandeurs</a:t>
            </a:r>
            <a:r>
              <a:rPr lang="fr-FR" sz="1800" b="1" strike="noStrike" spc="-1">
                <a:latin typeface="Arial"/>
              </a:rPr>
              <a:t> :</a:t>
            </a:r>
          </a:p>
        </p:txBody>
      </p:sp>
      <p:sp>
        <p:nvSpPr>
          <p:cNvPr id="476" name="ZoneTexte 475"/>
          <p:cNvSpPr txBox="1"/>
          <p:nvPr/>
        </p:nvSpPr>
        <p:spPr>
          <a:xfrm>
            <a:off x="0" y="4268880"/>
            <a:ext cx="32839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strike="noStrike" spc="-1">
                <a:latin typeface="Arial"/>
              </a:rPr>
              <a:t>-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Équation aux unités</a:t>
            </a:r>
            <a:r>
              <a:rPr lang="fr-FR" sz="1800" b="1" strike="noStrike" spc="-1">
                <a:latin typeface="Arial"/>
              </a:rPr>
              <a:t>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7" name="ZoneTexte 476"/>
              <p:cNvSpPr txBox="1"/>
              <p:nvPr/>
            </p:nvSpPr>
            <p:spPr>
              <a:xfrm>
                <a:off x="5115600" y="4113360"/>
                <a:ext cx="3218522" cy="71064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𝑚𝑜𝑙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·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𝑚𝑜𝑙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77" name="ZoneTexte 4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600" y="4113360"/>
                <a:ext cx="3218522" cy="710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8" name="ZoneTexte 477"/>
          <p:cNvSpPr txBox="1"/>
          <p:nvPr/>
        </p:nvSpPr>
        <p:spPr>
          <a:xfrm>
            <a:off x="0" y="4955040"/>
            <a:ext cx="914112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i="1" strike="noStrike" spc="-1">
                <a:solidFill>
                  <a:srgbClr val="FF0000"/>
                </a:solidFill>
                <a:latin typeface="Arial"/>
                <a:ea typeface="Microsoft YaHei"/>
              </a:rPr>
              <a:t>M</a:t>
            </a:r>
            <a:r>
              <a:rPr lang="fr-FR" sz="1800" b="1" strike="noStrike" spc="-1" baseline="-8000">
                <a:solidFill>
                  <a:srgbClr val="FF0000"/>
                </a:solidFill>
                <a:latin typeface="Arial"/>
                <a:ea typeface="Microsoft YaHei"/>
              </a:rPr>
              <a:t>composé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 = masse molaire du composé</a:t>
            </a:r>
            <a:endParaRPr lang="fr-FR" sz="1800" b="0" strike="noStrike" spc="-1">
              <a:latin typeface="Arial"/>
            </a:endParaRPr>
          </a:p>
          <a:p>
            <a:pPr marL="504000" algn="ctr">
              <a:lnSpc>
                <a:spcPct val="100000"/>
              </a:lnSpc>
              <a:buNone/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=</a:t>
            </a:r>
            <a:r>
              <a:rPr lang="fr-FR" sz="1800" b="0" strike="noStrike" spc="-1">
                <a:latin typeface="Arial"/>
                <a:ea typeface="Microsoft YaHei"/>
              </a:rPr>
              <a:t> 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masse d’une mole d’entités chimiques soient  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6·10</a:t>
            </a:r>
            <a:r>
              <a:rPr lang="fr-FR" sz="1800" b="1" strike="noStrike" spc="-1" baseline="33000">
                <a:solidFill>
                  <a:srgbClr val="FF0000"/>
                </a:solidFill>
                <a:latin typeface="Arial"/>
              </a:rPr>
              <a:t>23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 entités chimiques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79" name="ZoneTexte 478"/>
          <p:cNvSpPr txBox="1"/>
          <p:nvPr/>
        </p:nvSpPr>
        <p:spPr>
          <a:xfrm>
            <a:off x="-28080" y="5648040"/>
            <a:ext cx="912708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1188000" indent="-1188000" algn="just">
              <a:lnSpc>
                <a:spcPct val="100000"/>
              </a:lnSpc>
              <a:buNone/>
              <a:tabLst>
                <a:tab pos="455040" algn="l"/>
              </a:tabLst>
            </a:pPr>
            <a:r>
              <a:rPr lang="fr-FR" sz="1800" b="0" u="wavy" strike="noStrike" spc="-1">
                <a:uFillTx/>
                <a:latin typeface="Arial"/>
                <a:ea typeface="Microsoft YaHei"/>
              </a:rPr>
              <a:t>Exemples</a:t>
            </a:r>
            <a:r>
              <a:rPr lang="fr-FR" sz="1800" b="0" strike="noStrike" spc="-1">
                <a:latin typeface="Arial"/>
                <a:ea typeface="Microsoft YaHei"/>
              </a:rPr>
              <a:t> : </a:t>
            </a:r>
            <a:r>
              <a:rPr lang="fr-FR" sz="1800" b="0" i="1" strike="noStrike" spc="-1">
                <a:latin typeface="Arial"/>
                <a:ea typeface="Microsoft YaHei"/>
              </a:rPr>
              <a:t>M</a:t>
            </a:r>
            <a:r>
              <a:rPr lang="fr-FR" sz="1800" b="0" strike="noStrike" spc="-1" baseline="-8000">
                <a:latin typeface="Arial"/>
                <a:ea typeface="Microsoft YaHei"/>
              </a:rPr>
              <a:t>NaCl</a:t>
            </a:r>
            <a:r>
              <a:rPr lang="fr-FR" sz="1800" b="0" strike="noStrike" spc="-1">
                <a:latin typeface="Arial"/>
                <a:ea typeface="Microsoft YaHei"/>
              </a:rPr>
              <a:t> est de 58,5 g·mol</a:t>
            </a:r>
            <a:r>
              <a:rPr lang="fr-FR" sz="1800" b="0" i="1" strike="noStrike" spc="-1" baseline="33000">
                <a:latin typeface="Arial"/>
                <a:ea typeface="Microsoft YaHei"/>
              </a:rPr>
              <a:t>-1</a:t>
            </a:r>
            <a:r>
              <a:rPr lang="fr-FR" sz="1800" b="0" strike="noStrike" spc="-1">
                <a:latin typeface="Arial"/>
                <a:ea typeface="Microsoft YaHei"/>
              </a:rPr>
              <a:t>, ce qui signifie qu’une mole de NaCl, c'est-à-dire 6·10</a:t>
            </a:r>
            <a:r>
              <a:rPr lang="fr-FR" sz="1800" b="0" i="1" strike="noStrike" spc="-1" baseline="33000">
                <a:latin typeface="Arial"/>
                <a:ea typeface="Microsoft YaHei"/>
              </a:rPr>
              <a:t>23</a:t>
            </a:r>
            <a:r>
              <a:rPr lang="fr-FR" sz="1800" b="0" strike="noStrike" spc="-1">
                <a:latin typeface="Arial"/>
                <a:ea typeface="Microsoft YaHei"/>
              </a:rPr>
              <a:t> entités de NaCl, pèse 58,5 g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ZoneTexte 479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481" name="ZoneTexte 480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482" name="ZoneTexte 481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483" name="ZoneTexte 482"/>
          <p:cNvSpPr txBox="1"/>
          <p:nvPr/>
        </p:nvSpPr>
        <p:spPr>
          <a:xfrm>
            <a:off x="2160" y="799560"/>
            <a:ext cx="64094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    </a:t>
            </a:r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 7.2.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Expression d’une concentration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84" name="ZoneTexte 483"/>
          <p:cNvSpPr txBox="1"/>
          <p:nvPr/>
        </p:nvSpPr>
        <p:spPr>
          <a:xfrm>
            <a:off x="42480" y="1421640"/>
            <a:ext cx="905616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024000" indent="-3024000" algn="just">
              <a:buNone/>
            </a:pP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Définition</a:t>
            </a:r>
            <a:r>
              <a:rPr lang="fr-FR" sz="1800" b="1" strike="noStrike" spc="-1">
                <a:latin typeface="Arial"/>
              </a:rPr>
              <a:t> : 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concentration = quantité de matière ou masse dissoute dans 1 litre de solution</a:t>
            </a:r>
            <a:endParaRPr lang="fr-FR" sz="1800" b="1" strike="noStrike" spc="-1">
              <a:latin typeface="Arial"/>
            </a:endParaRPr>
          </a:p>
        </p:txBody>
      </p:sp>
      <p:sp>
        <p:nvSpPr>
          <p:cNvPr id="485" name="ZoneTexte 484"/>
          <p:cNvSpPr txBox="1"/>
          <p:nvPr/>
        </p:nvSpPr>
        <p:spPr>
          <a:xfrm>
            <a:off x="6480" y="2121120"/>
            <a:ext cx="904176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strike="noStrike" spc="-1">
                <a:latin typeface="Arial"/>
              </a:rPr>
              <a:t>1)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Concentration en quantité de matière</a:t>
            </a:r>
            <a:r>
              <a:rPr lang="fr-FR" sz="1800" b="0" strike="noStrike" spc="-1">
                <a:latin typeface="Arial"/>
              </a:rPr>
              <a:t>, notée </a:t>
            </a:r>
            <a:r>
              <a:rPr lang="fr-FR" sz="1800" b="1" i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c</a:t>
            </a:r>
            <a:r>
              <a:rPr lang="fr-FR" sz="1800" b="1" u="sng" strike="noStrike" spc="-1" baseline="-8000">
                <a:uFill>
                  <a:solidFill>
                    <a:srgbClr val="FF0000"/>
                  </a:solidFill>
                </a:uFill>
                <a:latin typeface="Arial"/>
              </a:rPr>
              <a:t>(composé ; solution contenant le composé)</a:t>
            </a:r>
            <a:r>
              <a:rPr lang="fr-FR" sz="1800" b="0" strike="noStrike" spc="-1">
                <a:latin typeface="Arial"/>
              </a:rPr>
              <a:t>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6" name="ZoneTexte 485"/>
              <p:cNvSpPr txBox="1"/>
              <p:nvPr/>
            </p:nvSpPr>
            <p:spPr>
              <a:xfrm>
                <a:off x="2570205" y="2804930"/>
                <a:ext cx="6645795" cy="6771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𝑐𝑜𝑚𝑝𝑜𝑠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é ;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𝑠𝑜𝑙𝑢𝑡𝑖𝑜𝑛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𝑐𝑜𝑛𝑡𝑒𝑛𝑎𝑛𝑡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𝑐𝑜𝑚𝑝𝑜𝑠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</m:e>
                          </m:d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𝑐𝑜𝑚𝑝𝑜𝑠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𝑠𝑜𝑙𝑢𝑡𝑖𝑜𝑛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𝑐𝑜𝑛𝑡𝑒𝑛𝑎𝑛𝑡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  <m:nor/>
                                </m:rPr>
                                <a:rPr/>
                                <m:t>le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𝑐𝑜𝑚𝑝𝑜𝑠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86" name="ZoneTexte 4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205" y="2804930"/>
                <a:ext cx="6645795" cy="6771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7" name="ZoneTexte 486"/>
          <p:cNvSpPr txBox="1"/>
          <p:nvPr/>
        </p:nvSpPr>
        <p:spPr>
          <a:xfrm>
            <a:off x="-8280" y="2672280"/>
            <a:ext cx="32839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strike="noStrike" spc="-1">
                <a:latin typeface="Arial"/>
              </a:rPr>
              <a:t>-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Équation aux grandeurs</a:t>
            </a:r>
            <a:r>
              <a:rPr lang="fr-FR" sz="1800" b="1" strike="noStrike" spc="-1">
                <a:latin typeface="Arial"/>
              </a:rPr>
              <a:t> :</a:t>
            </a:r>
          </a:p>
        </p:txBody>
      </p:sp>
      <p:sp>
        <p:nvSpPr>
          <p:cNvPr id="488" name="ZoneTexte 487"/>
          <p:cNvSpPr txBox="1"/>
          <p:nvPr/>
        </p:nvSpPr>
        <p:spPr>
          <a:xfrm>
            <a:off x="14400" y="3500280"/>
            <a:ext cx="32839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strike="noStrike" spc="-1">
                <a:latin typeface="Arial"/>
              </a:rPr>
              <a:t>-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Équation aux unités</a:t>
            </a:r>
            <a:r>
              <a:rPr lang="fr-FR" sz="1800" b="1" strike="noStrike" spc="-1">
                <a:latin typeface="Arial"/>
              </a:rPr>
              <a:t>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9" name="ZoneTexte 488"/>
              <p:cNvSpPr txBox="1"/>
              <p:nvPr/>
            </p:nvSpPr>
            <p:spPr>
              <a:xfrm>
                <a:off x="4670859" y="3374991"/>
                <a:ext cx="2561663" cy="7174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89" name="ZoneTexte 4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859" y="3374991"/>
                <a:ext cx="2561663" cy="7174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0" name="ZoneTexte 489"/>
          <p:cNvSpPr txBox="1"/>
          <p:nvPr/>
        </p:nvSpPr>
        <p:spPr>
          <a:xfrm>
            <a:off x="20880" y="4297320"/>
            <a:ext cx="904176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strike="noStrike" spc="-1">
                <a:latin typeface="Arial"/>
              </a:rPr>
              <a:t>2)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Concentration en masse</a:t>
            </a:r>
            <a:r>
              <a:rPr lang="fr-FR" sz="1800" b="0" strike="noStrike" spc="-1">
                <a:latin typeface="Arial"/>
              </a:rPr>
              <a:t>, notée </a:t>
            </a:r>
            <a:r>
              <a:rPr lang="fr-FR" sz="1800" b="1" i="1" u="sng" strike="noStrike" spc="-1">
                <a:uFill>
                  <a:solidFill>
                    <a:srgbClr val="FF0000"/>
                  </a:solidFill>
                </a:uFill>
                <a:latin typeface="OpenSymbol"/>
                <a:ea typeface=""/>
              </a:rPr>
              <a:t>ρ</a:t>
            </a:r>
            <a:r>
              <a:rPr lang="fr-FR" sz="1800" b="1" u="sng" strike="noStrike" spc="-1" baseline="-8000">
                <a:uFill>
                  <a:solidFill>
                    <a:srgbClr val="FF0000"/>
                  </a:solidFill>
                </a:uFill>
                <a:latin typeface="Arial"/>
              </a:rPr>
              <a:t>(composé ; solution contenant le composé)</a:t>
            </a:r>
            <a:r>
              <a:rPr lang="fr-FR" sz="1800" b="0" strike="noStrike" spc="-1">
                <a:latin typeface="Arial"/>
              </a:rPr>
              <a:t> :</a:t>
            </a:r>
          </a:p>
        </p:txBody>
      </p:sp>
      <p:sp>
        <p:nvSpPr>
          <p:cNvPr id="491" name="ZoneTexte 490"/>
          <p:cNvSpPr txBox="1"/>
          <p:nvPr/>
        </p:nvSpPr>
        <p:spPr>
          <a:xfrm>
            <a:off x="20880" y="4859640"/>
            <a:ext cx="32839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strike="noStrike" spc="-1">
                <a:latin typeface="Arial"/>
              </a:rPr>
              <a:t>-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Équation aux grandeurs</a:t>
            </a:r>
            <a:r>
              <a:rPr lang="fr-FR" sz="1800" b="1" strike="noStrike" spc="-1">
                <a:latin typeface="Arial"/>
              </a:rPr>
              <a:t>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2" name="ZoneTexte 491"/>
              <p:cNvSpPr txBox="1"/>
              <p:nvPr/>
            </p:nvSpPr>
            <p:spPr>
              <a:xfrm>
                <a:off x="2310714" y="4966016"/>
                <a:ext cx="6833286" cy="6771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𝑐𝑜𝑚𝑝𝑜𝑠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é ;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𝑠𝑜𝑙𝑢𝑡𝑖𝑜𝑛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𝑐𝑜𝑛𝑡𝑒𝑛𝑎𝑛𝑡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𝑐𝑜𝑚𝑝𝑜𝑠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</m:e>
                          </m:d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𝑐𝑜𝑚𝑝𝑜𝑠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𝑠𝑜𝑙𝑢𝑡𝑖𝑜𝑛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𝑐𝑜𝑛𝑡𝑒𝑛𝑎𝑛𝑡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  <m:nor/>
                                </m:rPr>
                                <a:rPr/>
                                <m:t>le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𝑐𝑜𝑚𝑝𝑜𝑠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92" name="ZoneTexte 4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714" y="4966016"/>
                <a:ext cx="6833286" cy="6771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3" name="ZoneTexte 492"/>
          <p:cNvSpPr txBox="1"/>
          <p:nvPr/>
        </p:nvSpPr>
        <p:spPr>
          <a:xfrm>
            <a:off x="14400" y="5703840"/>
            <a:ext cx="32839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strike="noStrike" spc="-1">
                <a:latin typeface="Arial"/>
              </a:rPr>
              <a:t>-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Équation aux unités</a:t>
            </a:r>
            <a:r>
              <a:rPr lang="fr-FR" sz="1800" b="1" strike="noStrike" spc="-1">
                <a:latin typeface="Arial"/>
              </a:rPr>
              <a:t>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4" name="ZoneTexte 493"/>
              <p:cNvSpPr txBox="1"/>
              <p:nvPr/>
            </p:nvSpPr>
            <p:spPr>
              <a:xfrm>
                <a:off x="4863937" y="5544000"/>
                <a:ext cx="2167054" cy="7174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94" name="ZoneTexte 4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937" y="5544000"/>
                <a:ext cx="2167054" cy="7174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5" name="ZoneTexte 494"/>
          <p:cNvSpPr txBox="1"/>
          <p:nvPr/>
        </p:nvSpPr>
        <p:spPr>
          <a:xfrm>
            <a:off x="360" y="403200"/>
            <a:ext cx="721296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7.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Quantités, concentrations et dilution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ZoneTexte 495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497" name="ZoneTexte 496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498" name="ZoneTexte 497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499" name="ZoneTexte 498"/>
          <p:cNvSpPr txBox="1"/>
          <p:nvPr/>
        </p:nvSpPr>
        <p:spPr>
          <a:xfrm>
            <a:off x="2160" y="799920"/>
            <a:ext cx="64094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    </a:t>
            </a:r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 7.3.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</a:rPr>
              <a:t>Dilution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500" name="ZoneTexte 499"/>
          <p:cNvSpPr txBox="1"/>
          <p:nvPr/>
        </p:nvSpPr>
        <p:spPr>
          <a:xfrm>
            <a:off x="42480" y="1242000"/>
            <a:ext cx="9056160" cy="1114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448000" indent="-2448000" algn="just">
              <a:buNone/>
            </a:pP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Définition</a:t>
            </a:r>
            <a:r>
              <a:rPr lang="fr-FR" sz="1800" b="1" strike="noStrike" spc="-1">
                <a:latin typeface="Arial"/>
              </a:rPr>
              <a:t> : 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dilution = opération qui consiste à diminuer la concentration d’une solution par ajout d’un solvant dans la solution initiale.</a:t>
            </a:r>
            <a:endParaRPr lang="fr-FR" sz="1800" b="1" strike="noStrike" spc="-1">
              <a:latin typeface="Arial"/>
            </a:endParaRPr>
          </a:p>
          <a:p>
            <a:pPr marL="2448000" algn="just">
              <a:buNone/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La concentration est modifiée mais la quantité reste constante.</a:t>
            </a:r>
            <a:endParaRPr lang="fr-FR" sz="1800" b="1" strike="noStrike" spc="-1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" name="ZoneTexte 500"/>
              <p:cNvSpPr txBox="1"/>
              <p:nvPr/>
            </p:nvSpPr>
            <p:spPr>
              <a:xfrm>
                <a:off x="1690146" y="2355354"/>
                <a:ext cx="6168746" cy="38232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 ; 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𝑠𝑜𝑙𝑢𝑡𝑖𝑜𝑛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𝑖𝑛𝑖𝑡𝑖𝑎𝑙𝑒</m:t>
                                  </m:r>
                                </m:e>
                              </m:d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{"/>
                          <m:endChr m:val="}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 ; 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𝑠𝑜𝑙𝑢𝑡𝑖𝑜𝑛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𝑓𝑖𝑛𝑎𝑙𝑒</m:t>
                                  </m:r>
                                </m:e>
                              </m:d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01" name="ZoneTexte 5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146" y="2355354"/>
                <a:ext cx="6168746" cy="382320"/>
              </a:xfrm>
              <a:prstGeom prst="rect">
                <a:avLst/>
              </a:prstGeom>
              <a:blipFill>
                <a:blip r:embed="rId2"/>
                <a:stretch>
                  <a:fillRect b="-174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2" name="ZoneTexte 501"/>
              <p:cNvSpPr txBox="1"/>
              <p:nvPr/>
            </p:nvSpPr>
            <p:spPr>
              <a:xfrm>
                <a:off x="124403" y="2733120"/>
                <a:ext cx="9155520" cy="38232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 ; 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𝑠𝑜𝑙𝑢𝑡𝑖𝑜𝑛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𝑖𝑛𝑖𝑡𝑖𝑎𝑙𝑒</m:t>
                                  </m:r>
                                </m:e>
                              </m:d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 ⋅ 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𝑠𝑜𝑙𝑢𝑡𝑖𝑜𝑛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𝑖𝑛𝑖𝑡𝑖𝑎𝑙𝑒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{"/>
                          <m:endChr m:val="}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 ; 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𝑠𝑜𝑙𝑢𝑡𝑖𝑜𝑛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𝑓𝑖𝑛𝑎𝑙𝑒</m:t>
                                  </m:r>
                                </m:e>
                              </m:d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 ⋅ 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𝑠𝑜𝑙𝑢𝑡𝑖𝑜𝑛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𝑓𝑖𝑛𝑎𝑙𝑒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02" name="ZoneTexte 5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03" y="2733120"/>
                <a:ext cx="9155520" cy="382320"/>
              </a:xfrm>
              <a:prstGeom prst="rect">
                <a:avLst/>
              </a:prstGeom>
              <a:blipFill>
                <a:blip r:embed="rId3"/>
                <a:stretch>
                  <a:fillRect b="-174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3" name="ZoneTexte 502"/>
          <p:cNvSpPr txBox="1"/>
          <p:nvPr/>
        </p:nvSpPr>
        <p:spPr>
          <a:xfrm>
            <a:off x="-65520" y="2356200"/>
            <a:ext cx="1635120" cy="60228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On a donc :</a:t>
            </a:r>
          </a:p>
        </p:txBody>
      </p:sp>
      <p:sp>
        <p:nvSpPr>
          <p:cNvPr id="504" name="ZoneTexte 503"/>
          <p:cNvSpPr txBox="1"/>
          <p:nvPr/>
        </p:nvSpPr>
        <p:spPr>
          <a:xfrm>
            <a:off x="720" y="6023160"/>
            <a:ext cx="9155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Raisonnements identiques avec les masses et les concentrations en masse</a:t>
            </a:r>
          </a:p>
        </p:txBody>
      </p:sp>
      <p:sp>
        <p:nvSpPr>
          <p:cNvPr id="505" name="ZoneTexte 504"/>
          <p:cNvSpPr txBox="1"/>
          <p:nvPr/>
        </p:nvSpPr>
        <p:spPr>
          <a:xfrm>
            <a:off x="360" y="403200"/>
            <a:ext cx="721296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7.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Quantités, concentrations et dilution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506" name="ZoneTexte 505"/>
          <p:cNvSpPr txBox="1"/>
          <p:nvPr/>
        </p:nvSpPr>
        <p:spPr>
          <a:xfrm>
            <a:off x="28440" y="3326400"/>
            <a:ext cx="680976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Dilution, notée </a:t>
            </a:r>
            <a:r>
              <a:rPr lang="fr-FR" sz="1800" b="1" i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d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, sans unité, toujours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  <a:ea typeface="Arial"/>
              </a:rPr>
              <a:t>&lt; 1</a:t>
            </a:r>
            <a:r>
              <a:rPr lang="fr-FR" sz="1800" b="1" strike="noStrike" spc="-1">
                <a:latin typeface="Arial"/>
                <a:ea typeface="Arial"/>
              </a:rPr>
              <a:t> :</a:t>
            </a:r>
            <a:endParaRPr lang="fr-FR" sz="1800" b="0" strike="noStrike" spc="-1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7" name="ZoneTexte 506"/>
              <p:cNvSpPr txBox="1"/>
              <p:nvPr/>
            </p:nvSpPr>
            <p:spPr>
              <a:xfrm>
                <a:off x="2222633" y="3711240"/>
                <a:ext cx="5030776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 ; 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𝑠𝑜𝑙𝑢𝑡𝑖𝑜𝑛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𝑓𝑖𝑛𝑎𝑙𝑒</m:t>
                                  </m:r>
                                </m:e>
                              </m:d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 ; 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𝑠𝑜𝑙𝑢𝑡𝑖𝑜𝑛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𝑖𝑛𝑖𝑡𝑖𝑎𝑙𝑒</m:t>
                                  </m:r>
                                </m:e>
                              </m:d>
                            </m:sub>
                          </m:sSub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𝑠𝑜𝑙𝑢𝑡𝑖𝑜𝑛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𝑖𝑛𝑖𝑡𝑖𝑎𝑙𝑒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𝑠𝑜𝑙𝑢𝑡𝑖𝑜𝑛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𝑓𝑖𝑛𝑎𝑙𝑒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07" name="ZoneTexte 5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633" y="3711240"/>
                <a:ext cx="5030776" cy="804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8" name="ZoneTexte 507"/>
          <p:cNvSpPr txBox="1"/>
          <p:nvPr/>
        </p:nvSpPr>
        <p:spPr>
          <a:xfrm>
            <a:off x="0" y="4705560"/>
            <a:ext cx="680976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Facteur de dilution, notée </a:t>
            </a:r>
            <a:r>
              <a:rPr lang="fr-FR" sz="1800" b="1" i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fd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</a:rPr>
              <a:t>, sans unité, toujours </a:t>
            </a:r>
            <a:r>
              <a:rPr lang="fr-FR" sz="1800" b="1" u="sng" strike="noStrike" spc="-1">
                <a:uFill>
                  <a:solidFill>
                    <a:srgbClr val="FF0000"/>
                  </a:solidFill>
                </a:uFill>
                <a:latin typeface="Arial"/>
                <a:ea typeface="Arial"/>
              </a:rPr>
              <a:t>&gt; 1</a:t>
            </a:r>
            <a:r>
              <a:rPr lang="fr-FR" sz="1800" b="1" strike="noStrike" spc="-1">
                <a:latin typeface="Arial"/>
                <a:ea typeface="Arial"/>
              </a:rPr>
              <a:t> :</a:t>
            </a:r>
            <a:endParaRPr lang="fr-FR" sz="1800" b="0" strike="noStrike" spc="-1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9" name="ZoneTexte 508"/>
              <p:cNvSpPr txBox="1"/>
              <p:nvPr/>
            </p:nvSpPr>
            <p:spPr>
              <a:xfrm>
                <a:off x="2056702" y="5110920"/>
                <a:ext cx="5690977" cy="80460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𝑓𝑑</m:t>
                      </m:r>
                      <m:r>
                        <a:rPr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 ; 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𝑠𝑜𝑙𝑢𝑡𝑖𝑜𝑛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𝑖𝑛𝑖𝑡𝑖𝑎𝑙𝑒</m:t>
                                  </m:r>
                                </m:e>
                              </m:d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 ; 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𝑠𝑜𝑙𝑢𝑡𝑖𝑜𝑛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𝑓𝑖𝑛𝑎𝑙𝑒</m:t>
                                  </m:r>
                                </m:e>
                              </m:d>
                            </m:sub>
                          </m:sSub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𝑠𝑜𝑙𝑢𝑡𝑖𝑜𝑛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𝑓𝑖𝑛𝑎𝑙𝑒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𝑠𝑜𝑙𝑢𝑡𝑖𝑜𝑛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𝑖𝑛𝑖𝑡𝑖𝑎𝑙𝑒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09" name="ZoneTexte 5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702" y="5110920"/>
                <a:ext cx="5690977" cy="804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au 64"/>
          <p:cNvGraphicFramePr/>
          <p:nvPr/>
        </p:nvGraphicFramePr>
        <p:xfrm>
          <a:off x="106560" y="1341000"/>
          <a:ext cx="8959320" cy="4846320"/>
        </p:xfrm>
        <a:graphic>
          <a:graphicData uri="http://schemas.openxmlformats.org/drawingml/2006/table">
            <a:tbl>
              <a:tblPr/>
              <a:tblGrid>
                <a:gridCol w="405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Alcanes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Alcènes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>
                      <a:noFill/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Alcynes</a:t>
                      </a:r>
                    </a:p>
                  </a:txBody>
                  <a:tcPr marL="90000" marR="90000" anchor="ctr">
                    <a:lnL w="10800">
                      <a:noFill/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4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│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― C ―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│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n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2n+2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n =1     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4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                           méthane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 =2     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             éthane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 =3     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   propane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 =4     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―(CH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)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butane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 =5     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―(CH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)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pentane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 =6     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―(CH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)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hexane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 =7     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―(CH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)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heptane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 =8     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―(CH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)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octane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 =9     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―(CH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)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nonane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 =10   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―(CH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)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décane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C=C</a:t>
                      </a:r>
                    </a:p>
                    <a:p>
                      <a:pPr algn="ctr"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</a:rPr>
                        <a:t>2n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C=CH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éthylène</a:t>
                      </a:r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≡C―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2n-2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HC≡CH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acétylène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leau 64"/>
          <p:cNvGraphicFramePr/>
          <p:nvPr/>
        </p:nvGraphicFramePr>
        <p:xfrm>
          <a:off x="106560" y="1341000"/>
          <a:ext cx="8959320" cy="4846320"/>
        </p:xfrm>
        <a:graphic>
          <a:graphicData uri="http://schemas.openxmlformats.org/drawingml/2006/table">
            <a:tbl>
              <a:tblPr/>
              <a:tblGrid>
                <a:gridCol w="405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Alcanes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Alcènes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>
                      <a:noFill/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Alcynes</a:t>
                      </a:r>
                    </a:p>
                  </a:txBody>
                  <a:tcPr marL="90000" marR="90000" anchor="ctr">
                    <a:lnL w="10800">
                      <a:noFill/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4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│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― C ―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│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n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2n+2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n =1     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4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                           méthane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 =2     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             éthane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 =3     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   propane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 =4     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―(CH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)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butane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 =5     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―(CH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)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pentane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 =6     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―(CH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)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hexane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 =7     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―(CH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)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heptane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 =8     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―(CH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)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octane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 =9     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―(CH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)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nonane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 =10   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―(CH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)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décane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C=C</a:t>
                      </a:r>
                    </a:p>
                    <a:p>
                      <a:pPr algn="ctr"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</a:rPr>
                        <a:t>2n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C=CH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éthylène</a:t>
                      </a:r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―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≡C―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H</a:t>
                      </a:r>
                      <a:r>
                        <a:rPr lang="fr-FR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2n-2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HC≡CH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acétylène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6" name="ZoneTexte 65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5479920" y="-36000"/>
            <a:ext cx="373608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0" y="826200"/>
            <a:ext cx="547992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 dirty="0">
                <a:solidFill>
                  <a:srgbClr val="0000FF"/>
                </a:solidFill>
                <a:latin typeface="Arial"/>
              </a:rPr>
              <a:t>	2.1. </a:t>
            </a:r>
            <a:r>
              <a:rPr lang="fr-FR" sz="2400" b="1" u="sng" strike="noStrike" spc="-1" dirty="0">
                <a:solidFill>
                  <a:srgbClr val="0000FF"/>
                </a:solidFill>
                <a:uFillTx/>
                <a:latin typeface="Arial"/>
              </a:rPr>
              <a:t>Composés aliphatiques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70" name="Connecteur droit 69"/>
          <p:cNvSpPr/>
          <p:nvPr/>
        </p:nvSpPr>
        <p:spPr>
          <a:xfrm flipH="1" flipV="1">
            <a:off x="4958280" y="1939680"/>
            <a:ext cx="165240" cy="104400"/>
          </a:xfrm>
          <a:prstGeom prst="line">
            <a:avLst/>
          </a:prstGeom>
          <a:ln w="180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onnecteur droit 70"/>
          <p:cNvSpPr/>
          <p:nvPr/>
        </p:nvSpPr>
        <p:spPr>
          <a:xfrm flipH="1" flipV="1">
            <a:off x="5605200" y="2188800"/>
            <a:ext cx="165240" cy="104400"/>
          </a:xfrm>
          <a:prstGeom prst="line">
            <a:avLst/>
          </a:prstGeom>
          <a:ln w="180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onnecteur droit 71"/>
          <p:cNvSpPr/>
          <p:nvPr/>
        </p:nvSpPr>
        <p:spPr>
          <a:xfrm flipH="1">
            <a:off x="4940640" y="2131200"/>
            <a:ext cx="173880" cy="78120"/>
          </a:xfrm>
          <a:prstGeom prst="line">
            <a:avLst/>
          </a:prstGeom>
          <a:ln w="180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onnecteur droit 72"/>
          <p:cNvSpPr/>
          <p:nvPr/>
        </p:nvSpPr>
        <p:spPr>
          <a:xfrm flipH="1">
            <a:off x="5625000" y="1951560"/>
            <a:ext cx="173880" cy="78120"/>
          </a:xfrm>
          <a:prstGeom prst="line">
            <a:avLst/>
          </a:prstGeom>
          <a:ln w="180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ZoneTexte 73"/>
          <p:cNvSpPr txBox="1"/>
          <p:nvPr/>
        </p:nvSpPr>
        <p:spPr>
          <a:xfrm>
            <a:off x="-23040" y="39636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2.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Principaux composés et principales fonctions chimiques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" name="ZoneTexte 73"/>
          <p:cNvSpPr txBox="1"/>
          <p:nvPr/>
        </p:nvSpPr>
        <p:spPr>
          <a:xfrm>
            <a:off x="-23040" y="39636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2.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Principaux composés et principales fonctions chimiques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ZoneTexte 74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-1" y="826560"/>
            <a:ext cx="5659395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 dirty="0">
                <a:solidFill>
                  <a:srgbClr val="0000FF"/>
                </a:solidFill>
                <a:latin typeface="Arial"/>
              </a:rPr>
              <a:t>	2.2. </a:t>
            </a:r>
            <a:r>
              <a:rPr lang="fr-FR" sz="2400" b="1" u="sng" strike="noStrike" spc="-1" dirty="0">
                <a:solidFill>
                  <a:srgbClr val="0000FF"/>
                </a:solidFill>
                <a:uFillTx/>
                <a:latin typeface="Arial"/>
              </a:rPr>
              <a:t>Composés aromatiques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-23040" y="39672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2.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Principaux composés et principales fonctions chimiques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-23040" y="39672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2.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Principaux composés et principales fonctions chimiques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-1" y="1258920"/>
            <a:ext cx="9057503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 dirty="0">
                <a:solidFill>
                  <a:srgbClr val="008000"/>
                </a:solidFill>
                <a:latin typeface="Arial"/>
              </a:rPr>
              <a:t>	     2.2.1. </a:t>
            </a:r>
            <a:r>
              <a:rPr lang="fr-FR" sz="2400" b="1" u="sng" strike="noStrike" spc="-1" dirty="0">
                <a:solidFill>
                  <a:srgbClr val="008000"/>
                </a:solidFill>
                <a:uFillTx/>
                <a:latin typeface="Arial"/>
              </a:rPr>
              <a:t>Composés aromatiques non hétérocycliques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82" name="Image 81"/>
          <p:cNvPicPr/>
          <p:nvPr/>
        </p:nvPicPr>
        <p:blipFill>
          <a:blip r:embed="rId2"/>
          <a:stretch/>
        </p:blipFill>
        <p:spPr>
          <a:xfrm>
            <a:off x="701640" y="2818080"/>
            <a:ext cx="1372320" cy="1418760"/>
          </a:xfrm>
          <a:prstGeom prst="rect">
            <a:avLst/>
          </a:prstGeom>
          <a:ln w="36000">
            <a:noFill/>
          </a:ln>
        </p:spPr>
      </p:pic>
      <p:pic>
        <p:nvPicPr>
          <p:cNvPr id="83" name="Image 82"/>
          <p:cNvPicPr/>
          <p:nvPr/>
        </p:nvPicPr>
        <p:blipFill>
          <a:blip r:embed="rId3"/>
          <a:stretch/>
        </p:blipFill>
        <p:spPr>
          <a:xfrm rot="42000">
            <a:off x="3525480" y="2024280"/>
            <a:ext cx="1495080" cy="2397240"/>
          </a:xfrm>
          <a:prstGeom prst="rect">
            <a:avLst/>
          </a:prstGeom>
          <a:ln w="36000">
            <a:noFill/>
          </a:ln>
        </p:spPr>
      </p:pic>
      <p:pic>
        <p:nvPicPr>
          <p:cNvPr id="84" name="Image 83"/>
          <p:cNvPicPr/>
          <p:nvPr/>
        </p:nvPicPr>
        <p:blipFill>
          <a:blip r:embed="rId4"/>
          <a:stretch/>
        </p:blipFill>
        <p:spPr>
          <a:xfrm>
            <a:off x="6574320" y="2270880"/>
            <a:ext cx="1217520" cy="1992240"/>
          </a:xfrm>
          <a:prstGeom prst="rect">
            <a:avLst/>
          </a:prstGeom>
          <a:ln w="36000">
            <a:noFill/>
          </a:ln>
        </p:spPr>
      </p:pic>
      <p:sp>
        <p:nvSpPr>
          <p:cNvPr id="85" name="Forme16"/>
          <p:cNvSpPr txBox="1"/>
          <p:nvPr/>
        </p:nvSpPr>
        <p:spPr>
          <a:xfrm>
            <a:off x="382320" y="4233240"/>
            <a:ext cx="1998360" cy="3204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Calibri"/>
              </a:rPr>
              <a:t>benzène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86" name="Forme 1"/>
          <p:cNvSpPr txBox="1"/>
          <p:nvPr/>
        </p:nvSpPr>
        <p:spPr>
          <a:xfrm>
            <a:off x="3240360" y="4244760"/>
            <a:ext cx="1998360" cy="3204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Calibri"/>
              </a:rPr>
              <a:t>phénol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87" name="Forme 2"/>
          <p:cNvSpPr txBox="1"/>
          <p:nvPr/>
        </p:nvSpPr>
        <p:spPr>
          <a:xfrm>
            <a:off x="6192720" y="4244760"/>
            <a:ext cx="1998360" cy="3204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Calibri"/>
              </a:rPr>
              <a:t>aniline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ZoneTexte 87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0" y="826560"/>
            <a:ext cx="5288692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 dirty="0">
                <a:solidFill>
                  <a:srgbClr val="0000FF"/>
                </a:solidFill>
                <a:latin typeface="Arial"/>
              </a:rPr>
              <a:t>	2.2. </a:t>
            </a:r>
            <a:r>
              <a:rPr lang="fr-FR" sz="2400" b="1" u="sng" strike="noStrike" spc="-1" dirty="0">
                <a:solidFill>
                  <a:srgbClr val="0000FF"/>
                </a:solidFill>
                <a:uFillTx/>
                <a:latin typeface="Arial"/>
              </a:rPr>
              <a:t>Composés aromatiques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-23040" y="39672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2.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Principaux composés et principales fonctions chimiques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-23040" y="39672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2.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Principaux composés et principales fonctions chimiques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0" y="1256760"/>
            <a:ext cx="84524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8000"/>
                </a:solidFill>
                <a:latin typeface="Arial"/>
              </a:rPr>
              <a:t>	     2.2.2. </a:t>
            </a:r>
            <a:r>
              <a:rPr lang="fr-FR" sz="2400" b="1" u="sng" strike="noStrike" spc="-1">
                <a:solidFill>
                  <a:srgbClr val="008000"/>
                </a:solidFill>
                <a:uFillTx/>
                <a:latin typeface="Arial"/>
              </a:rPr>
              <a:t>Composés aromatiques hétérocycliques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95" name="Image 94"/>
          <p:cNvPicPr/>
          <p:nvPr/>
        </p:nvPicPr>
        <p:blipFill>
          <a:blip r:embed="rId2"/>
          <a:stretch/>
        </p:blipFill>
        <p:spPr>
          <a:xfrm>
            <a:off x="2216880" y="1962000"/>
            <a:ext cx="1423800" cy="1584360"/>
          </a:xfrm>
          <a:prstGeom prst="rect">
            <a:avLst/>
          </a:prstGeom>
          <a:ln w="36000">
            <a:noFill/>
          </a:ln>
        </p:spPr>
      </p:pic>
      <p:pic>
        <p:nvPicPr>
          <p:cNvPr id="96" name="Image 95"/>
          <p:cNvPicPr/>
          <p:nvPr/>
        </p:nvPicPr>
        <p:blipFill>
          <a:blip r:embed="rId3"/>
          <a:stretch/>
        </p:blipFill>
        <p:spPr>
          <a:xfrm>
            <a:off x="5055120" y="2176560"/>
            <a:ext cx="2099160" cy="1391400"/>
          </a:xfrm>
          <a:prstGeom prst="rect">
            <a:avLst/>
          </a:prstGeom>
          <a:ln w="36000">
            <a:noFill/>
          </a:ln>
        </p:spPr>
      </p:pic>
      <p:sp>
        <p:nvSpPr>
          <p:cNvPr id="97" name="Forme17"/>
          <p:cNvSpPr txBox="1"/>
          <p:nvPr/>
        </p:nvSpPr>
        <p:spPr>
          <a:xfrm>
            <a:off x="2188800" y="3556080"/>
            <a:ext cx="1323360" cy="3204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Calibri"/>
              </a:rPr>
              <a:t>pyrimidine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98" name="Forme18"/>
          <p:cNvSpPr txBox="1"/>
          <p:nvPr/>
        </p:nvSpPr>
        <p:spPr>
          <a:xfrm>
            <a:off x="5515920" y="3533400"/>
            <a:ext cx="1252440" cy="3204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Calibri"/>
              </a:rPr>
              <a:t>purine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99" name="Image 98"/>
          <p:cNvPicPr/>
          <p:nvPr/>
        </p:nvPicPr>
        <p:blipFill>
          <a:blip r:embed="rId4"/>
          <a:stretch/>
        </p:blipFill>
        <p:spPr>
          <a:xfrm>
            <a:off x="2271960" y="4247640"/>
            <a:ext cx="1185120" cy="1439280"/>
          </a:xfrm>
          <a:prstGeom prst="rect">
            <a:avLst/>
          </a:prstGeom>
          <a:ln w="36000">
            <a:noFill/>
          </a:ln>
        </p:spPr>
      </p:pic>
      <p:sp>
        <p:nvSpPr>
          <p:cNvPr id="100" name="Forme19"/>
          <p:cNvSpPr txBox="1"/>
          <p:nvPr/>
        </p:nvSpPr>
        <p:spPr>
          <a:xfrm>
            <a:off x="2470680" y="5661360"/>
            <a:ext cx="857880" cy="3204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Calibri"/>
              </a:rPr>
              <a:t>pyrane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01" name="Image 100"/>
          <p:cNvPicPr/>
          <p:nvPr/>
        </p:nvPicPr>
        <p:blipFill>
          <a:blip r:embed="rId5"/>
          <a:stretch/>
        </p:blipFill>
        <p:spPr>
          <a:xfrm rot="88800">
            <a:off x="5500080" y="4277160"/>
            <a:ext cx="1320120" cy="1392120"/>
          </a:xfrm>
          <a:prstGeom prst="rect">
            <a:avLst/>
          </a:prstGeom>
          <a:ln w="36000">
            <a:noFill/>
          </a:ln>
        </p:spPr>
      </p:pic>
      <p:sp>
        <p:nvSpPr>
          <p:cNvPr id="102" name="Forme 3"/>
          <p:cNvSpPr txBox="1"/>
          <p:nvPr/>
        </p:nvSpPr>
        <p:spPr>
          <a:xfrm>
            <a:off x="5711040" y="5661360"/>
            <a:ext cx="857880" cy="3204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Calibri"/>
              </a:rPr>
              <a:t>furane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ZoneTexte 102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105" name="ZoneTexte 104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106" name="ZoneTexte 105"/>
          <p:cNvSpPr txBox="1"/>
          <p:nvPr/>
        </p:nvSpPr>
        <p:spPr>
          <a:xfrm>
            <a:off x="-23040" y="39708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2.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Principaux composés et principales fonctions chimiques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-23040" y="826920"/>
            <a:ext cx="8685126" cy="7700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 dirty="0">
                <a:solidFill>
                  <a:srgbClr val="0000FF"/>
                </a:solidFill>
                <a:latin typeface="Arial"/>
              </a:rPr>
              <a:t>	2.2. </a:t>
            </a:r>
            <a:r>
              <a:rPr lang="fr-FR" sz="2400" b="1" u="sng" strike="noStrike" spc="-1" dirty="0">
                <a:solidFill>
                  <a:srgbClr val="0000FF"/>
                </a:solidFill>
                <a:uFillTx/>
                <a:latin typeface="Arial"/>
              </a:rPr>
              <a:t>Fonctions chimiques</a:t>
            </a:r>
            <a:endParaRPr lang="fr-FR" sz="2400" b="0" strike="noStrike" spc="-1" dirty="0">
              <a:latin typeface="Arial"/>
            </a:endParaRPr>
          </a:p>
          <a:p>
            <a:endParaRPr lang="fr-FR" sz="2400" b="0" strike="noStrike" spc="-1" dirty="0">
              <a:latin typeface="Arial"/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360" y="1259280"/>
            <a:ext cx="84524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8000"/>
                </a:solidFill>
                <a:latin typeface="Arial"/>
                <a:ea typeface="Microsoft YaHei"/>
              </a:rPr>
              <a:t>	     2.2.1. </a:t>
            </a:r>
            <a:r>
              <a:rPr lang="fr-FR" sz="2400" b="1" u="sng" strike="noStrike" spc="-1">
                <a:solidFill>
                  <a:srgbClr val="008000"/>
                </a:solidFill>
                <a:uFillTx/>
                <a:latin typeface="Arial"/>
              </a:rPr>
              <a:t>Groupements chimiques oxygénées</a:t>
            </a:r>
            <a:endParaRPr lang="fr-FR" sz="2400" b="0" strike="noStrike" spc="-1">
              <a:latin typeface="Arial"/>
            </a:endParaRPr>
          </a:p>
        </p:txBody>
      </p:sp>
      <p:graphicFrame>
        <p:nvGraphicFramePr>
          <p:cNvPr id="109" name="Tableau 108"/>
          <p:cNvGraphicFramePr/>
          <p:nvPr/>
        </p:nvGraphicFramePr>
        <p:xfrm>
          <a:off x="106920" y="1957680"/>
          <a:ext cx="8945640" cy="3630240"/>
        </p:xfrm>
        <a:graphic>
          <a:graphicData uri="http://schemas.openxmlformats.org/drawingml/2006/table">
            <a:tbl>
              <a:tblPr/>
              <a:tblGrid>
                <a:gridCol w="1724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5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95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latin typeface="Arial"/>
                        </a:rPr>
                        <a:t>groupement hydroxylé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latin typeface="Arial"/>
                        </a:rPr>
                        <a:t>groupements carbonylés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DCDC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88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>
                      <a:noFill/>
                    </a:lnR>
                    <a:lnT w="10800">
                      <a:solidFill>
                        <a:srgbClr val="000000"/>
                      </a:solidFill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10800">
                      <a:noFill/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1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8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latin typeface="Arial"/>
                        </a:rPr>
                        <a:t>fonction alcool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>
                      <a:noFill/>
                    </a:lnR>
                    <a:lnT>
                      <a:noFill/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latin typeface="Arial"/>
                        </a:rPr>
                        <a:t>fonction cétone</a:t>
                      </a:r>
                    </a:p>
                  </a:txBody>
                  <a:tcPr marL="90000" marR="90000" anchor="ctr">
                    <a:lnL w="10800">
                      <a:noFill/>
                    </a:lnL>
                    <a:lnR w="10800">
                      <a:solidFill>
                        <a:srgbClr val="000000"/>
                      </a:solidFill>
                    </a:lnR>
                    <a:lnT>
                      <a:noFill/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latin typeface="Arial"/>
                        </a:rPr>
                        <a:t>fonction aldéhyde 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>
                      <a:noFill/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latin typeface="Arial"/>
                        </a:rPr>
                        <a:t>fonction acide carboxylique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>
                      <a:noFill/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>
                          <a:latin typeface="Arial"/>
                        </a:rPr>
                        <a:t>fonction ester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>
                      <a:noFill/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ZoneTexte 107"/>
          <p:cNvSpPr txBox="1"/>
          <p:nvPr/>
        </p:nvSpPr>
        <p:spPr>
          <a:xfrm>
            <a:off x="360" y="1259280"/>
            <a:ext cx="905220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 dirty="0">
                <a:solidFill>
                  <a:srgbClr val="008000"/>
                </a:solidFill>
                <a:latin typeface="Arial"/>
                <a:ea typeface="Microsoft YaHei"/>
              </a:rPr>
              <a:t>	     2.2.1. </a:t>
            </a:r>
            <a:r>
              <a:rPr lang="fr-FR" sz="2400" b="1" u="sng" strike="noStrike" spc="-1" dirty="0">
                <a:solidFill>
                  <a:srgbClr val="008000"/>
                </a:solidFill>
                <a:uFillTx/>
                <a:latin typeface="Arial"/>
              </a:rPr>
              <a:t>Groupements chimiques oxygénées</a:t>
            </a:r>
            <a:endParaRPr lang="fr-FR" sz="2400" b="0" strike="noStrike" spc="-1" dirty="0">
              <a:latin typeface="Arial"/>
            </a:endParaRPr>
          </a:p>
        </p:txBody>
      </p:sp>
      <p:graphicFrame>
        <p:nvGraphicFramePr>
          <p:cNvPr id="3" name="Tableau 108"/>
          <p:cNvGraphicFramePr/>
          <p:nvPr>
            <p:extLst>
              <p:ext uri="{D42A27DB-BD31-4B8C-83A1-F6EECF244321}">
                <p14:modId xmlns:p14="http://schemas.microsoft.com/office/powerpoint/2010/main" val="2765610178"/>
              </p:ext>
            </p:extLst>
          </p:nvPr>
        </p:nvGraphicFramePr>
        <p:xfrm>
          <a:off x="106920" y="1957680"/>
          <a:ext cx="8945640" cy="3630240"/>
        </p:xfrm>
        <a:graphic>
          <a:graphicData uri="http://schemas.openxmlformats.org/drawingml/2006/table">
            <a:tbl>
              <a:tblPr/>
              <a:tblGrid>
                <a:gridCol w="1724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5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95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 dirty="0">
                          <a:latin typeface="Arial"/>
                        </a:rPr>
                        <a:t>groupement hydroxylé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latin typeface="Arial"/>
                        </a:rPr>
                        <a:t>groupements carbonylés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DCDC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88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>
                      <a:noFill/>
                    </a:lnR>
                    <a:lnT w="10800">
                      <a:solidFill>
                        <a:srgbClr val="000000"/>
                      </a:solidFill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10800">
                      <a:noFill/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1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8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 dirty="0">
                          <a:latin typeface="Arial"/>
                        </a:rPr>
                        <a:t>fonction alcool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>
                      <a:noFill/>
                    </a:lnR>
                    <a:lnT>
                      <a:noFill/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 dirty="0">
                          <a:latin typeface="Arial"/>
                        </a:rPr>
                        <a:t>fonction cétone</a:t>
                      </a:r>
                    </a:p>
                  </a:txBody>
                  <a:tcPr marL="90000" marR="90000" anchor="ctr">
                    <a:lnL w="10800">
                      <a:noFill/>
                    </a:lnL>
                    <a:lnR w="10800">
                      <a:solidFill>
                        <a:srgbClr val="000000"/>
                      </a:solidFill>
                    </a:lnR>
                    <a:lnT>
                      <a:noFill/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 dirty="0">
                          <a:latin typeface="Arial"/>
                        </a:rPr>
                        <a:t>fonction aldéhyde 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>
                      <a:noFill/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 dirty="0">
                          <a:latin typeface="Arial"/>
                        </a:rPr>
                        <a:t>fonction acide carboxylique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>
                      <a:noFill/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0" strike="noStrike" spc="-1" dirty="0">
                          <a:latin typeface="Arial"/>
                        </a:rPr>
                        <a:t>fonction ester</a:t>
                      </a: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>
                      <a:noFill/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0" name="Image 109"/>
          <p:cNvPicPr/>
          <p:nvPr/>
        </p:nvPicPr>
        <p:blipFill>
          <a:blip r:embed="rId2"/>
          <a:stretch/>
        </p:blipFill>
        <p:spPr>
          <a:xfrm>
            <a:off x="405720" y="3343680"/>
            <a:ext cx="1132560" cy="875520"/>
          </a:xfrm>
          <a:prstGeom prst="rect">
            <a:avLst/>
          </a:prstGeom>
          <a:ln w="36000">
            <a:noFill/>
          </a:ln>
        </p:spPr>
      </p:pic>
      <p:pic>
        <p:nvPicPr>
          <p:cNvPr id="111" name="Image 110"/>
          <p:cNvPicPr/>
          <p:nvPr/>
        </p:nvPicPr>
        <p:blipFill>
          <a:blip r:embed="rId3"/>
          <a:stretch/>
        </p:blipFill>
        <p:spPr>
          <a:xfrm>
            <a:off x="2044080" y="3215160"/>
            <a:ext cx="1356840" cy="1139400"/>
          </a:xfrm>
          <a:prstGeom prst="rect">
            <a:avLst/>
          </a:prstGeom>
          <a:ln w="36000">
            <a:noFill/>
          </a:ln>
        </p:spPr>
      </p:pic>
      <p:pic>
        <p:nvPicPr>
          <p:cNvPr id="112" name="Image 111"/>
          <p:cNvPicPr/>
          <p:nvPr/>
        </p:nvPicPr>
        <p:blipFill>
          <a:blip r:embed="rId4"/>
          <a:stretch/>
        </p:blipFill>
        <p:spPr>
          <a:xfrm>
            <a:off x="3867840" y="3175560"/>
            <a:ext cx="1222200" cy="1156680"/>
          </a:xfrm>
          <a:prstGeom prst="rect">
            <a:avLst/>
          </a:prstGeom>
          <a:ln w="36000">
            <a:noFill/>
          </a:ln>
        </p:spPr>
      </p:pic>
      <p:pic>
        <p:nvPicPr>
          <p:cNvPr id="113" name="Image 112"/>
          <p:cNvPicPr/>
          <p:nvPr/>
        </p:nvPicPr>
        <p:blipFill>
          <a:blip r:embed="rId5"/>
          <a:stretch/>
        </p:blipFill>
        <p:spPr>
          <a:xfrm>
            <a:off x="5629680" y="3176280"/>
            <a:ext cx="1440360" cy="1000800"/>
          </a:xfrm>
          <a:prstGeom prst="rect">
            <a:avLst/>
          </a:prstGeom>
          <a:ln w="36000">
            <a:noFill/>
          </a:ln>
        </p:spPr>
      </p:pic>
      <p:pic>
        <p:nvPicPr>
          <p:cNvPr id="114" name="Image 113"/>
          <p:cNvPicPr/>
          <p:nvPr/>
        </p:nvPicPr>
        <p:blipFill>
          <a:blip r:embed="rId6"/>
          <a:stretch/>
        </p:blipFill>
        <p:spPr>
          <a:xfrm>
            <a:off x="7372440" y="3170520"/>
            <a:ext cx="1509120" cy="1161720"/>
          </a:xfrm>
          <a:prstGeom prst="rect">
            <a:avLst/>
          </a:prstGeom>
          <a:ln w="36000">
            <a:noFill/>
          </a:ln>
        </p:spPr>
      </p:pic>
      <p:pic>
        <p:nvPicPr>
          <p:cNvPr id="4" name="Image 113"/>
          <p:cNvPicPr/>
          <p:nvPr/>
        </p:nvPicPr>
        <p:blipFill>
          <a:blip r:embed="rId6"/>
          <a:stretch/>
        </p:blipFill>
        <p:spPr>
          <a:xfrm>
            <a:off x="7372440" y="3170520"/>
            <a:ext cx="1509120" cy="1161720"/>
          </a:xfrm>
          <a:prstGeom prst="rect">
            <a:avLst/>
          </a:prstGeom>
          <a:ln w="3600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ZoneTexte 114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116" name="ZoneTexte 115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117" name="ZoneTexte 116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118" name="ZoneTexte 117"/>
          <p:cNvSpPr txBox="1"/>
          <p:nvPr/>
        </p:nvSpPr>
        <p:spPr>
          <a:xfrm>
            <a:off x="-23040" y="39708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2.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Principaux composés et principales fonctions chimiques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19" name="ZoneTexte 118"/>
          <p:cNvSpPr txBox="1"/>
          <p:nvPr/>
        </p:nvSpPr>
        <p:spPr>
          <a:xfrm>
            <a:off x="0" y="826920"/>
            <a:ext cx="8106032" cy="7700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 dirty="0">
                <a:solidFill>
                  <a:srgbClr val="0000FF"/>
                </a:solidFill>
                <a:latin typeface="Arial"/>
              </a:rPr>
              <a:t>	2.2. </a:t>
            </a:r>
            <a:r>
              <a:rPr lang="fr-FR" sz="2400" b="1" u="sng" strike="noStrike" spc="-1" dirty="0">
                <a:solidFill>
                  <a:srgbClr val="0000FF"/>
                </a:solidFill>
                <a:uFillTx/>
                <a:latin typeface="Arial"/>
              </a:rPr>
              <a:t>Fonctions chimiques</a:t>
            </a:r>
            <a:endParaRPr lang="fr-FR" sz="2400" b="0" strike="noStrike" spc="-1" dirty="0">
              <a:latin typeface="Arial"/>
            </a:endParaRPr>
          </a:p>
          <a:p>
            <a:endParaRPr lang="fr-FR" sz="2400" b="0" strike="noStrike" spc="-1" dirty="0">
              <a:latin typeface="Arial"/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360" y="1259280"/>
            <a:ext cx="84524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8000"/>
                </a:solidFill>
                <a:latin typeface="Arial"/>
                <a:ea typeface="Microsoft YaHei"/>
              </a:rPr>
              <a:t>	     2.2.1. </a:t>
            </a:r>
            <a:r>
              <a:rPr lang="fr-FR" sz="2400" b="1" u="sng" strike="noStrike" spc="-1">
                <a:solidFill>
                  <a:srgbClr val="008000"/>
                </a:solidFill>
                <a:uFillTx/>
                <a:latin typeface="Arial"/>
              </a:rPr>
              <a:t>Groupements chimiques oxygénées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720" y="1655640"/>
            <a:ext cx="84524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8000"/>
                </a:solidFill>
                <a:latin typeface="Arial"/>
                <a:ea typeface="Microsoft YaHei"/>
              </a:rPr>
              <a:t>	     2.2.2. </a:t>
            </a:r>
            <a:r>
              <a:rPr lang="fr-FR" sz="2400" b="1" u="sng" strike="noStrike" spc="-1">
                <a:solidFill>
                  <a:srgbClr val="008000"/>
                </a:solidFill>
                <a:uFillTx/>
                <a:latin typeface="Arial"/>
              </a:rPr>
              <a:t>Groupements chimiques azotées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22" name="Image 121"/>
          <p:cNvPicPr/>
          <p:nvPr/>
        </p:nvPicPr>
        <p:blipFill>
          <a:blip r:embed="rId2"/>
          <a:stretch/>
        </p:blipFill>
        <p:spPr>
          <a:xfrm>
            <a:off x="1608840" y="3161160"/>
            <a:ext cx="1296360" cy="1330560"/>
          </a:xfrm>
          <a:prstGeom prst="rect">
            <a:avLst/>
          </a:prstGeom>
          <a:ln w="36000">
            <a:noFill/>
          </a:ln>
        </p:spPr>
      </p:pic>
      <p:sp>
        <p:nvSpPr>
          <p:cNvPr id="123" name="ZoneTexte 122"/>
          <p:cNvSpPr txBox="1"/>
          <p:nvPr/>
        </p:nvSpPr>
        <p:spPr>
          <a:xfrm>
            <a:off x="1071000" y="4592520"/>
            <a:ext cx="25398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Arial"/>
              </a:rPr>
              <a:t>fonction amine</a:t>
            </a:r>
          </a:p>
        </p:txBody>
      </p:sp>
      <p:pic>
        <p:nvPicPr>
          <p:cNvPr id="124" name="Image 123"/>
          <p:cNvPicPr/>
          <p:nvPr/>
        </p:nvPicPr>
        <p:blipFill>
          <a:blip r:embed="rId3"/>
          <a:stretch/>
        </p:blipFill>
        <p:spPr>
          <a:xfrm>
            <a:off x="5352840" y="3088440"/>
            <a:ext cx="1840680" cy="1455480"/>
          </a:xfrm>
          <a:prstGeom prst="rect">
            <a:avLst/>
          </a:prstGeom>
          <a:ln w="36000">
            <a:noFill/>
          </a:ln>
        </p:spPr>
      </p:pic>
      <p:sp>
        <p:nvSpPr>
          <p:cNvPr id="125" name="ZoneTexte 124"/>
          <p:cNvSpPr txBox="1"/>
          <p:nvPr/>
        </p:nvSpPr>
        <p:spPr>
          <a:xfrm>
            <a:off x="5031720" y="4592520"/>
            <a:ext cx="25398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Arial"/>
              </a:rPr>
              <a:t>fonction amide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3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ZoneTexte 125"/>
          <p:cNvSpPr txBox="1"/>
          <p:nvPr/>
        </p:nvSpPr>
        <p:spPr>
          <a:xfrm>
            <a:off x="-74520" y="-36000"/>
            <a:ext cx="450252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CPGE « Technologie et Biologie »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4392000" y="-36000"/>
            <a:ext cx="48240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Introduction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-58680" y="6444000"/>
            <a:ext cx="1858680" cy="4316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0" strike="noStrike" spc="-1">
                <a:latin typeface="Arial"/>
              </a:rPr>
              <a:t>BIARDEAU Sébastien</a:t>
            </a:r>
          </a:p>
          <a:p>
            <a:r>
              <a:rPr lang="fr-FR" sz="1200" b="0" strike="noStrike" spc="-1">
                <a:latin typeface="Arial"/>
              </a:rPr>
              <a:t>TB1 - Lycée Le Chesnoy</a:t>
            </a:r>
          </a:p>
        </p:txBody>
      </p:sp>
      <p:sp>
        <p:nvSpPr>
          <p:cNvPr id="129" name="ZoneTexte 128"/>
          <p:cNvSpPr txBox="1"/>
          <p:nvPr/>
        </p:nvSpPr>
        <p:spPr>
          <a:xfrm>
            <a:off x="-23040" y="397440"/>
            <a:ext cx="91670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2. </a:t>
            </a:r>
            <a:r>
              <a:rPr lang="fr-FR" sz="2400" b="1" u="sng" strike="noStrike" spc="-1">
                <a:solidFill>
                  <a:srgbClr val="FF0000"/>
                </a:solidFill>
                <a:uFillTx/>
                <a:latin typeface="Arial"/>
              </a:rPr>
              <a:t>Principaux composés et principales fonctions chimiques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-1" y="827280"/>
            <a:ext cx="4979773" cy="77004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 dirty="0">
                <a:solidFill>
                  <a:srgbClr val="0000FF"/>
                </a:solidFill>
                <a:latin typeface="Arial"/>
              </a:rPr>
              <a:t>	2.2. </a:t>
            </a:r>
            <a:r>
              <a:rPr lang="fr-FR" sz="2400" b="1" u="sng" strike="noStrike" spc="-1" dirty="0">
                <a:solidFill>
                  <a:srgbClr val="0000FF"/>
                </a:solidFill>
                <a:uFillTx/>
                <a:latin typeface="Arial"/>
              </a:rPr>
              <a:t>Fonctions chimiques</a:t>
            </a:r>
            <a:endParaRPr lang="fr-FR" sz="2400" b="0" strike="noStrike" spc="-1" dirty="0">
              <a:latin typeface="Arial"/>
            </a:endParaRPr>
          </a:p>
          <a:p>
            <a:endParaRPr lang="fr-FR" sz="2400" b="0" strike="noStrike" spc="-1" dirty="0">
              <a:latin typeface="Arial"/>
            </a:endParaRPr>
          </a:p>
        </p:txBody>
      </p:sp>
      <p:sp>
        <p:nvSpPr>
          <p:cNvPr id="131" name="ZoneTexte 130"/>
          <p:cNvSpPr txBox="1"/>
          <p:nvPr/>
        </p:nvSpPr>
        <p:spPr>
          <a:xfrm>
            <a:off x="360" y="1259640"/>
            <a:ext cx="84524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8000"/>
                </a:solidFill>
                <a:latin typeface="Arial"/>
                <a:ea typeface="Microsoft YaHei"/>
              </a:rPr>
              <a:t>	     2.2.1. </a:t>
            </a:r>
            <a:r>
              <a:rPr lang="fr-FR" sz="2400" b="1" u="sng" strike="noStrike" spc="-1">
                <a:solidFill>
                  <a:srgbClr val="008000"/>
                </a:solidFill>
                <a:uFillTx/>
                <a:latin typeface="Arial"/>
              </a:rPr>
              <a:t>Groupements chimiques oxygénées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720" y="1656000"/>
            <a:ext cx="84524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8000"/>
                </a:solidFill>
                <a:latin typeface="Arial"/>
                <a:ea typeface="Microsoft YaHei"/>
              </a:rPr>
              <a:t>	     2.2.2. </a:t>
            </a:r>
            <a:r>
              <a:rPr lang="fr-FR" sz="2400" b="1" u="sng" strike="noStrike" spc="-1">
                <a:solidFill>
                  <a:srgbClr val="008000"/>
                </a:solidFill>
                <a:uFillTx/>
                <a:latin typeface="Arial"/>
              </a:rPr>
              <a:t>Groupements chimiques azotées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33" name="ZoneTexte 132"/>
          <p:cNvSpPr txBox="1"/>
          <p:nvPr/>
        </p:nvSpPr>
        <p:spPr>
          <a:xfrm>
            <a:off x="1080" y="2016360"/>
            <a:ext cx="8452440" cy="4302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8000"/>
                </a:solidFill>
                <a:latin typeface="Arial"/>
                <a:ea typeface="Microsoft YaHei"/>
              </a:rPr>
              <a:t>	     2.2.3. </a:t>
            </a:r>
            <a:r>
              <a:rPr lang="fr-FR" sz="2400" b="1" u="sng" strike="noStrike" spc="-1">
                <a:solidFill>
                  <a:srgbClr val="008000"/>
                </a:solidFill>
                <a:uFillTx/>
                <a:latin typeface="Arial"/>
              </a:rPr>
              <a:t>Groupements chimiques soufrés</a:t>
            </a:r>
            <a:endParaRPr lang="fr-FR" sz="2400" b="0" strike="noStrike" spc="-1">
              <a:latin typeface="Arial"/>
            </a:endParaRPr>
          </a:p>
        </p:txBody>
      </p:sp>
      <p:graphicFrame>
        <p:nvGraphicFramePr>
          <p:cNvPr id="134" name="Tableau 133"/>
          <p:cNvGraphicFramePr/>
          <p:nvPr/>
        </p:nvGraphicFramePr>
        <p:xfrm>
          <a:off x="300600" y="2873160"/>
          <a:ext cx="8642160" cy="2601000"/>
        </p:xfrm>
        <a:graphic>
          <a:graphicData uri="http://schemas.openxmlformats.org/drawingml/2006/table">
            <a:tbl>
              <a:tblPr/>
              <a:tblGrid>
                <a:gridCol w="288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2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800" b="1" strike="noStrike" spc="-1">
                          <a:latin typeface="Arial"/>
                        </a:rPr>
                        <a:t>Groupement sulfhydryle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>
                      <a:noFill/>
                    </a:lnR>
                    <a:lnT w="10800">
                      <a:solidFill>
                        <a:srgbClr val="000000"/>
                      </a:solidFill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10800">
                      <a:noFill/>
                    </a:lnL>
                    <a:lnR>
                      <a:noFill/>
                    </a:lnR>
                    <a:lnT>
                      <a:noFill/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96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>
                      <a:noFill/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>
                      <a:noFill/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 anchor="ctr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>
                      <a:noFill/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5" name="Image 134"/>
          <p:cNvPicPr/>
          <p:nvPr/>
        </p:nvPicPr>
        <p:blipFill>
          <a:blip r:embed="rId2"/>
          <a:stretch/>
        </p:blipFill>
        <p:spPr>
          <a:xfrm>
            <a:off x="842760" y="3512520"/>
            <a:ext cx="1866600" cy="1590480"/>
          </a:xfrm>
          <a:prstGeom prst="rect">
            <a:avLst/>
          </a:prstGeom>
          <a:ln w="36000">
            <a:noFill/>
          </a:ln>
        </p:spPr>
      </p:pic>
      <p:sp>
        <p:nvSpPr>
          <p:cNvPr id="136" name="ZoneTexte 135"/>
          <p:cNvSpPr txBox="1"/>
          <p:nvPr/>
        </p:nvSpPr>
        <p:spPr>
          <a:xfrm>
            <a:off x="498960" y="4962960"/>
            <a:ext cx="255420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Arial"/>
              </a:rPr>
              <a:t>fonction thiol</a:t>
            </a:r>
          </a:p>
        </p:txBody>
      </p:sp>
      <p:sp>
        <p:nvSpPr>
          <p:cNvPr id="137" name="ZoneTexte 136"/>
          <p:cNvSpPr txBox="1"/>
          <p:nvPr/>
        </p:nvSpPr>
        <p:spPr>
          <a:xfrm>
            <a:off x="3082680" y="4950720"/>
            <a:ext cx="310428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Arial"/>
              </a:rPr>
              <a:t>fonction thioéther/sulfure </a:t>
            </a:r>
          </a:p>
        </p:txBody>
      </p:sp>
      <p:pic>
        <p:nvPicPr>
          <p:cNvPr id="138" name="Image 137"/>
          <p:cNvPicPr/>
          <p:nvPr/>
        </p:nvPicPr>
        <p:blipFill>
          <a:blip r:embed="rId3"/>
          <a:stretch/>
        </p:blipFill>
        <p:spPr>
          <a:xfrm>
            <a:off x="3839040" y="3602880"/>
            <a:ext cx="1814400" cy="1222920"/>
          </a:xfrm>
          <a:prstGeom prst="rect">
            <a:avLst/>
          </a:prstGeom>
          <a:ln w="36000">
            <a:noFill/>
          </a:ln>
        </p:spPr>
      </p:pic>
      <p:pic>
        <p:nvPicPr>
          <p:cNvPr id="139" name="Image 138"/>
          <p:cNvPicPr/>
          <p:nvPr/>
        </p:nvPicPr>
        <p:blipFill>
          <a:blip r:embed="rId4"/>
          <a:stretch/>
        </p:blipFill>
        <p:spPr>
          <a:xfrm>
            <a:off x="6180480" y="3768120"/>
            <a:ext cx="2644200" cy="906840"/>
          </a:xfrm>
          <a:prstGeom prst="rect">
            <a:avLst/>
          </a:prstGeom>
          <a:ln w="36000">
            <a:noFill/>
          </a:ln>
        </p:spPr>
      </p:pic>
      <p:sp>
        <p:nvSpPr>
          <p:cNvPr id="140" name="ZoneTexte 139"/>
          <p:cNvSpPr txBox="1"/>
          <p:nvPr/>
        </p:nvSpPr>
        <p:spPr>
          <a:xfrm>
            <a:off x="5999040" y="4950720"/>
            <a:ext cx="3104280" cy="34632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Arial"/>
              </a:rPr>
              <a:t>pont disulfure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3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4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5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</TotalTime>
  <Words>3684</Words>
  <Application>Microsoft Office PowerPoint</Application>
  <PresentationFormat>Affichage à l'écran (4:3)</PresentationFormat>
  <Paragraphs>582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 Math</vt:lpstr>
      <vt:lpstr>OpenSymbol</vt:lpstr>
      <vt:lpstr>Symbol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dc:description/>
  <cp:lastModifiedBy>Sébastien BIARDEAU</cp:lastModifiedBy>
  <cp:revision>232</cp:revision>
  <dcterms:created xsi:type="dcterms:W3CDTF">2022-06-23T19:50:02Z</dcterms:created>
  <dcterms:modified xsi:type="dcterms:W3CDTF">2022-09-05T16:36:57Z</dcterms:modified>
  <dc:language>fr-FR</dc:language>
</cp:coreProperties>
</file>